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74" r:id="rId2"/>
    <p:sldId id="477" r:id="rId3"/>
    <p:sldId id="479" r:id="rId4"/>
    <p:sldId id="463" r:id="rId5"/>
    <p:sldId id="464" r:id="rId6"/>
    <p:sldId id="480" r:id="rId7"/>
    <p:sldId id="465" r:id="rId8"/>
    <p:sldId id="466" r:id="rId9"/>
    <p:sldId id="481" r:id="rId10"/>
    <p:sldId id="470" r:id="rId11"/>
    <p:sldId id="445" r:id="rId12"/>
    <p:sldId id="482" r:id="rId13"/>
    <p:sldId id="455" r:id="rId14"/>
    <p:sldId id="472" r:id="rId15"/>
    <p:sldId id="457" r:id="rId16"/>
    <p:sldId id="458" r:id="rId17"/>
    <p:sldId id="483" r:id="rId18"/>
    <p:sldId id="438" r:id="rId19"/>
    <p:sldId id="473" r:id="rId20"/>
    <p:sldId id="468" r:id="rId21"/>
    <p:sldId id="469" r:id="rId22"/>
    <p:sldId id="478" r:id="rId23"/>
  </p:sldIdLst>
  <p:sldSz cx="9144000" cy="6858000" type="screen4x3"/>
  <p:notesSz cx="7315200" cy="96012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30AA5"/>
    <a:srgbClr val="000099"/>
    <a:srgbClr val="008657"/>
    <a:srgbClr val="002A7E"/>
    <a:srgbClr val="002776"/>
    <a:srgbClr val="003192"/>
    <a:srgbClr val="0033CC"/>
    <a:srgbClr val="A2AB00"/>
    <a:srgbClr val="B0C6FE"/>
    <a:srgbClr val="F3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1726" autoAdjust="0"/>
    <p:restoredTop sz="94563" autoAdjust="0"/>
  </p:normalViewPr>
  <p:slideViewPr>
    <p:cSldViewPr>
      <p:cViewPr varScale="1">
        <p:scale>
          <a:sx n="63" d="100"/>
          <a:sy n="63" d="100"/>
        </p:scale>
        <p:origin x="-1350" y="-108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440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5363" y="4589463"/>
            <a:ext cx="5322887" cy="434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45" tIns="48662" rIns="95645" bIns="48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888158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2438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04875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57313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09750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B863ECA7-1A41-49CA-AEC6-541B1916A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385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16EB2E67-B0E6-49A8-82ED-7DFE15390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375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76200"/>
            <a:ext cx="22288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76200"/>
            <a:ext cx="65341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BDE26DC6-12A4-41AB-AB56-4469A1875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221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51AD0992-4B95-4652-9545-63A0662F7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450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168BB437-B90C-4B45-B3CC-CE7F3D0B0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3609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685800"/>
            <a:ext cx="4381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685800"/>
            <a:ext cx="43815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2C6F55A2-F90F-4D0C-93A2-68FA629A4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4102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B28B0F30-656C-4481-9DD2-8DA2C8951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9506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260" y="126170"/>
            <a:ext cx="7772400" cy="381000"/>
          </a:xfrm>
        </p:spPr>
        <p:txBody>
          <a:bodyPr/>
          <a:lstStyle>
            <a:lvl1pPr algn="l">
              <a:defRPr sz="3000"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B9DAFE1E-4FB8-40FB-8B3E-ED7921B74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6698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0B2A2C15-786D-4D49-BBAE-EB7DCD5CA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713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DB0B0214-AA49-44E6-9385-A77E016C7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8600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6CD1D485-7F58-4F74-97B6-D48C44D79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6780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685800"/>
            <a:ext cx="8915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3829" y="76200"/>
            <a:ext cx="871793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5963" y="6477000"/>
            <a:ext cx="19050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Page </a:t>
            </a:r>
            <a:fld id="{91E2F2CA-7F8D-404D-9658-100DDBA2B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8657"/>
          </a:solidFill>
          <a:latin typeface="Arial Black" panose="020B0A040201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79F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79F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79F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79F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79F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79F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79F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79F"/>
          </a:solidFill>
          <a:latin typeface="Arial" pitchFamily="34" charset="0"/>
        </a:defRPr>
      </a:lvl9pPr>
    </p:titleStyle>
    <p:bodyStyle>
      <a:lvl1pPr marL="34290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 b="1">
          <a:solidFill>
            <a:srgbClr val="000000"/>
          </a:solidFill>
          <a:latin typeface="+mn-lt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rgbClr val="000000"/>
          </a:solidFill>
          <a:latin typeface="+mn-lt"/>
        </a:defRPr>
      </a:lvl3pPr>
      <a:lvl4pPr marL="154305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400" b="1">
          <a:solidFill>
            <a:srgbClr val="000000"/>
          </a:solidFill>
          <a:latin typeface="+mn-lt"/>
        </a:defRPr>
      </a:lvl4pPr>
      <a:lvl5pPr marL="19431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rgbClr val="000000"/>
          </a:solidFill>
          <a:latin typeface="+mn-lt"/>
        </a:defRPr>
      </a:lvl5pPr>
      <a:lvl6pPr marL="24003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rgbClr val="000000"/>
          </a:solidFill>
          <a:latin typeface="+mn-lt"/>
        </a:defRPr>
      </a:lvl6pPr>
      <a:lvl7pPr marL="28575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rgbClr val="000000"/>
          </a:solidFill>
          <a:latin typeface="+mn-lt"/>
        </a:defRPr>
      </a:lvl7pPr>
      <a:lvl8pPr marL="33147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rgbClr val="000000"/>
          </a:solidFill>
          <a:latin typeface="+mn-lt"/>
        </a:defRPr>
      </a:lvl8pPr>
      <a:lvl9pPr marL="37719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4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969" y="2200118"/>
            <a:ext cx="8603583" cy="1036857"/>
          </a:xfrm>
        </p:spPr>
        <p:txBody>
          <a:bodyPr/>
          <a:lstStyle/>
          <a:p>
            <a:pPr algn="ctr">
              <a:spcAft>
                <a:spcPts val="1200"/>
              </a:spcAft>
            </a:pPr>
            <a:r>
              <a:rPr lang="it-IT" sz="4000" kern="1200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Tribal Build, Integrate, and Test System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120" y="3352191"/>
            <a:ext cx="7488975" cy="1843440"/>
          </a:xfrm>
        </p:spPr>
        <p:txBody>
          <a:bodyPr/>
          <a:lstStyle/>
          <a:p>
            <a:r>
              <a:rPr lang="en-US" sz="2400" b="0" u="sng" kern="12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Roscoe A. </a:t>
            </a:r>
            <a:r>
              <a:rPr lang="en-US" sz="2400" b="0" u="sng" kern="1200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Bartlett</a:t>
            </a:r>
          </a:p>
          <a:p>
            <a:r>
              <a:rPr lang="en-US" sz="2400" b="0" kern="1200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(</a:t>
            </a:r>
            <a:r>
              <a:rPr lang="en-US" sz="2400" b="0" kern="12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bartlettra@ornl.gov)</a:t>
            </a:r>
            <a:br>
              <a:rPr lang="en-US" sz="2400" b="0" kern="12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r>
              <a:rPr lang="en-US" sz="2400" b="0" kern="12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Computational Engineering and Energy Sciences Group,</a:t>
            </a:r>
            <a:br>
              <a:rPr lang="en-US" sz="2400" b="0" kern="12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r>
              <a:rPr lang="en-US" sz="2400" b="0" kern="12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Oak Ridge National Laboratory</a:t>
            </a: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50568" y="164575"/>
            <a:ext cx="840238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5000" b="1" i="1" dirty="0" smtClean="0">
                <a:ln w="11430"/>
                <a:solidFill>
                  <a:srgbClr val="00277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anose="03010101010201010101" pitchFamily="66" charset="0"/>
              </a:rPr>
              <a:t>TriBITS</a:t>
            </a:r>
            <a:endParaRPr lang="en-US" sz="15000" b="1" i="1" dirty="0">
              <a:ln w="11430"/>
              <a:solidFill>
                <a:srgbClr val="00277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191" y="5343273"/>
            <a:ext cx="3093751" cy="7932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70" y="5195630"/>
            <a:ext cx="3227048" cy="1210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50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24259" y="126170"/>
            <a:ext cx="8526065" cy="381000"/>
          </a:xfrm>
        </p:spPr>
        <p:txBody>
          <a:bodyPr/>
          <a:lstStyle/>
          <a:p>
            <a:r>
              <a:rPr lang="en-US" altLang="en-US" sz="4500" dirty="0" smtClean="0"/>
              <a:t>TriBITS Structural Units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615" y="578595"/>
            <a:ext cx="6640322" cy="630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/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TriBITS Project: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Complete CMake “Project”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Overall projects settings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TriBITS Repository: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Collection of </a:t>
            </a:r>
            <a:r>
              <a:rPr lang="en-US" sz="2200" dirty="0" smtClean="0">
                <a:solidFill>
                  <a:srgbClr val="000099"/>
                </a:solidFill>
              </a:rPr>
              <a:t>Packages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000099"/>
                </a:solidFill>
              </a:rPr>
              <a:t>TPLs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Unit of distribution and integration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TriBITS Package: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Collection of related software &amp; Tests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Lists dependencies on </a:t>
            </a:r>
            <a:r>
              <a:rPr lang="en-US" sz="2200" dirty="0" smtClean="0">
                <a:solidFill>
                  <a:srgbClr val="000099"/>
                </a:solidFill>
              </a:rPr>
              <a:t>SE Packages </a:t>
            </a:r>
            <a:r>
              <a:rPr lang="en-US" sz="2200" dirty="0" smtClean="0"/>
              <a:t>&amp; </a:t>
            </a:r>
            <a:r>
              <a:rPr lang="en-US" sz="2200" dirty="0" smtClean="0">
                <a:solidFill>
                  <a:srgbClr val="000099"/>
                </a:solidFill>
              </a:rPr>
              <a:t>TPLs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/>
              <a:t>Unit of testing, </a:t>
            </a:r>
            <a:r>
              <a:rPr lang="en-US" sz="2200" dirty="0" smtClean="0"/>
              <a:t>namespacing, documentation</a:t>
            </a:r>
            <a:r>
              <a:rPr lang="en-US" sz="2200" dirty="0"/>
              <a:t>, and reuse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TriBITS Subpackage: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Partitioning of package software &amp; tests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TriBITS TPLs (Third Party Libraries):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Specification of external dependency (libs)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Required or optional dependency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200" dirty="0" smtClean="0"/>
              <a:t>Single definition across all packages</a:t>
            </a:r>
          </a:p>
        </p:txBody>
      </p:sp>
      <p:sp>
        <p:nvSpPr>
          <p:cNvPr id="4" name="Left Brace 24"/>
          <p:cNvSpPr>
            <a:spLocks/>
          </p:cNvSpPr>
          <p:nvPr/>
        </p:nvSpPr>
        <p:spPr bwMode="auto">
          <a:xfrm flipH="1">
            <a:off x="6599981" y="2817317"/>
            <a:ext cx="468341" cy="2493527"/>
          </a:xfrm>
          <a:prstGeom prst="leftBrace">
            <a:avLst>
              <a:gd name="adj1" fmla="val 837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6" name="TextBox 25"/>
          <p:cNvSpPr txBox="1">
            <a:spLocks noChangeArrowheads="1"/>
          </p:cNvSpPr>
          <p:nvPr/>
        </p:nvSpPr>
        <p:spPr bwMode="auto">
          <a:xfrm>
            <a:off x="6953110" y="2699305"/>
            <a:ext cx="203159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200" b="1" dirty="0" smtClean="0">
                <a:solidFill>
                  <a:srgbClr val="000099"/>
                </a:solidFill>
              </a:rPr>
              <a:t>Packages</a:t>
            </a:r>
          </a:p>
          <a:p>
            <a:pPr algn="ctr"/>
            <a:r>
              <a:rPr lang="en-US" altLang="en-US" sz="2200" b="1" dirty="0" smtClean="0">
                <a:solidFill>
                  <a:srgbClr val="000099"/>
                </a:solidFill>
              </a:rPr>
              <a:t>+ Subpackages</a:t>
            </a:r>
          </a:p>
          <a:p>
            <a:pPr algn="ctr"/>
            <a:r>
              <a:rPr lang="en-US" altLang="en-US" sz="2200" b="1" dirty="0">
                <a:solidFill>
                  <a:srgbClr val="000099"/>
                </a:solidFill>
              </a:rPr>
              <a:t>=</a:t>
            </a:r>
            <a:endParaRPr lang="en-US" altLang="en-US" sz="2200" b="1" dirty="0" smtClean="0">
              <a:solidFill>
                <a:srgbClr val="000099"/>
              </a:solidFill>
            </a:endParaRPr>
          </a:p>
          <a:p>
            <a:pPr algn="ctr"/>
            <a:r>
              <a:rPr lang="en-US" altLang="en-US" sz="2200" b="1" dirty="0" smtClean="0">
                <a:solidFill>
                  <a:srgbClr val="000099"/>
                </a:solidFill>
              </a:rPr>
              <a:t>Software Engineering (SE) Packages</a:t>
            </a:r>
            <a:endParaRPr lang="en-US" altLang="en-US" sz="2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482898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70639" y="1"/>
            <a:ext cx="8602721" cy="902834"/>
          </a:xfrm>
        </p:spPr>
        <p:txBody>
          <a:bodyPr/>
          <a:lstStyle/>
          <a:p>
            <a:r>
              <a:rPr lang="en-US" altLang="en-US" dirty="0" smtClean="0"/>
              <a:t>Example: VERA Meta-Project, Repositories, Packages &amp; Subpackages</a:t>
            </a:r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731838" y="1047890"/>
            <a:ext cx="7450137" cy="387034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VERA</a:t>
            </a:r>
            <a:endParaRPr lang="en-US" altLang="en-US" dirty="0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000125" y="1586053"/>
            <a:ext cx="2189163" cy="2917825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Trilinos</a:t>
            </a: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133475" y="3711715"/>
            <a:ext cx="788988" cy="338138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Epetra</a:t>
            </a:r>
          </a:p>
        </p:txBody>
      </p:sp>
      <p:sp>
        <p:nvSpPr>
          <p:cNvPr id="5127" name="Rectangle 9"/>
          <p:cNvSpPr>
            <a:spLocks noChangeArrowheads="1"/>
          </p:cNvSpPr>
          <p:nvPr/>
        </p:nvSpPr>
        <p:spPr bwMode="auto">
          <a:xfrm>
            <a:off x="1133475" y="4056203"/>
            <a:ext cx="3889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…</a:t>
            </a:r>
          </a:p>
        </p:txBody>
      </p:sp>
      <p:sp>
        <p:nvSpPr>
          <p:cNvPr id="5128" name="Rectangle 11"/>
          <p:cNvSpPr>
            <a:spLocks noChangeArrowheads="1"/>
          </p:cNvSpPr>
          <p:nvPr/>
        </p:nvSpPr>
        <p:spPr bwMode="auto">
          <a:xfrm>
            <a:off x="1133475" y="2008328"/>
            <a:ext cx="1881188" cy="1525587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Teuchos</a:t>
            </a:r>
          </a:p>
        </p:txBody>
      </p:sp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1287463" y="2397265"/>
            <a:ext cx="628650" cy="338138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Core</a:t>
            </a:r>
          </a:p>
        </p:txBody>
      </p:sp>
      <p:sp>
        <p:nvSpPr>
          <p:cNvPr id="5130" name="Rectangle 12"/>
          <p:cNvSpPr>
            <a:spLocks noChangeArrowheads="1"/>
          </p:cNvSpPr>
          <p:nvPr/>
        </p:nvSpPr>
        <p:spPr bwMode="auto">
          <a:xfrm>
            <a:off x="2038350" y="2378215"/>
            <a:ext cx="788988" cy="338138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Comm</a:t>
            </a:r>
          </a:p>
        </p:txBody>
      </p:sp>
      <p:sp>
        <p:nvSpPr>
          <p:cNvPr id="5131" name="Rectangle 14"/>
          <p:cNvSpPr>
            <a:spLocks noChangeArrowheads="1"/>
          </p:cNvSpPr>
          <p:nvPr/>
        </p:nvSpPr>
        <p:spPr bwMode="auto">
          <a:xfrm>
            <a:off x="1325563" y="2819540"/>
            <a:ext cx="1462087" cy="338138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ParameterList</a:t>
            </a:r>
          </a:p>
        </p:txBody>
      </p:sp>
      <p:sp>
        <p:nvSpPr>
          <p:cNvPr id="5132" name="Rectangle 15"/>
          <p:cNvSpPr>
            <a:spLocks noChangeArrowheads="1"/>
          </p:cNvSpPr>
          <p:nvPr/>
        </p:nvSpPr>
        <p:spPr bwMode="auto">
          <a:xfrm>
            <a:off x="1285875" y="3195778"/>
            <a:ext cx="1114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…</a:t>
            </a:r>
          </a:p>
        </p:txBody>
      </p:sp>
      <p:sp>
        <p:nvSpPr>
          <p:cNvPr id="5133" name="Rectangle 16"/>
          <p:cNvSpPr>
            <a:spLocks noChangeArrowheads="1"/>
          </p:cNvSpPr>
          <p:nvPr/>
        </p:nvSpPr>
        <p:spPr bwMode="auto">
          <a:xfrm>
            <a:off x="2093913" y="3726003"/>
            <a:ext cx="628650" cy="339725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NOX</a:t>
            </a:r>
          </a:p>
        </p:txBody>
      </p:sp>
      <p:sp>
        <p:nvSpPr>
          <p:cNvPr id="5134" name="Rectangle 17"/>
          <p:cNvSpPr>
            <a:spLocks noChangeArrowheads="1"/>
          </p:cNvSpPr>
          <p:nvPr/>
        </p:nvSpPr>
        <p:spPr bwMode="auto">
          <a:xfrm>
            <a:off x="3419475" y="2609990"/>
            <a:ext cx="2189163" cy="217805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/>
              <a:t>Exnihilo</a:t>
            </a:r>
          </a:p>
        </p:txBody>
      </p:sp>
      <p:sp>
        <p:nvSpPr>
          <p:cNvPr id="5135" name="Rectangle 18"/>
          <p:cNvSpPr>
            <a:spLocks noChangeArrowheads="1"/>
          </p:cNvSpPr>
          <p:nvPr/>
        </p:nvSpPr>
        <p:spPr bwMode="auto">
          <a:xfrm>
            <a:off x="3516313" y="3130690"/>
            <a:ext cx="981075" cy="338138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Nemesis</a:t>
            </a:r>
          </a:p>
        </p:txBody>
      </p:sp>
      <p:sp>
        <p:nvSpPr>
          <p:cNvPr id="5136" name="Rectangle 19"/>
          <p:cNvSpPr>
            <a:spLocks noChangeArrowheads="1"/>
          </p:cNvSpPr>
          <p:nvPr/>
        </p:nvSpPr>
        <p:spPr bwMode="auto">
          <a:xfrm>
            <a:off x="5224463" y="1989278"/>
            <a:ext cx="11144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 dirty="0"/>
              <a:t>…</a:t>
            </a:r>
          </a:p>
        </p:txBody>
      </p:sp>
      <p:sp>
        <p:nvSpPr>
          <p:cNvPr id="5137" name="Rectangle 20"/>
          <p:cNvSpPr>
            <a:spLocks noChangeArrowheads="1"/>
          </p:cNvSpPr>
          <p:nvPr/>
        </p:nvSpPr>
        <p:spPr bwMode="auto">
          <a:xfrm>
            <a:off x="3552825" y="3564078"/>
            <a:ext cx="1557338" cy="1084262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Insilico</a:t>
            </a:r>
          </a:p>
        </p:txBody>
      </p:sp>
      <p:sp>
        <p:nvSpPr>
          <p:cNvPr id="5138" name="Rectangle 21"/>
          <p:cNvSpPr>
            <a:spLocks noChangeArrowheads="1"/>
          </p:cNvSpPr>
          <p:nvPr/>
        </p:nvSpPr>
        <p:spPr bwMode="auto">
          <a:xfrm>
            <a:off x="3648075" y="3953015"/>
            <a:ext cx="1163638" cy="338138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Neutronics</a:t>
            </a:r>
          </a:p>
        </p:txBody>
      </p:sp>
      <p:sp>
        <p:nvSpPr>
          <p:cNvPr id="5139" name="Rectangle 24"/>
          <p:cNvSpPr>
            <a:spLocks noChangeArrowheads="1"/>
          </p:cNvSpPr>
          <p:nvPr/>
        </p:nvSpPr>
        <p:spPr bwMode="auto">
          <a:xfrm>
            <a:off x="3689350" y="4284803"/>
            <a:ext cx="1114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…</a:t>
            </a:r>
          </a:p>
        </p:txBody>
      </p:sp>
      <p:sp>
        <p:nvSpPr>
          <p:cNvPr id="5140" name="Rectangle 25"/>
          <p:cNvSpPr>
            <a:spLocks noChangeArrowheads="1"/>
          </p:cNvSpPr>
          <p:nvPr/>
        </p:nvSpPr>
        <p:spPr bwMode="auto">
          <a:xfrm>
            <a:off x="4572000" y="3130690"/>
            <a:ext cx="595313" cy="338138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/>
              <a:t>Shift</a:t>
            </a:r>
          </a:p>
        </p:txBody>
      </p:sp>
      <p:sp>
        <p:nvSpPr>
          <p:cNvPr id="5141" name="Rectangle 28"/>
          <p:cNvSpPr>
            <a:spLocks noChangeArrowheads="1"/>
          </p:cNvSpPr>
          <p:nvPr/>
        </p:nvSpPr>
        <p:spPr bwMode="auto">
          <a:xfrm>
            <a:off x="5810250" y="1125678"/>
            <a:ext cx="2189163" cy="2066925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 err="1"/>
              <a:t>PSSDriversExt</a:t>
            </a:r>
            <a:endParaRPr lang="en-US" altLang="en-US" b="1" dirty="0"/>
          </a:p>
        </p:txBody>
      </p:sp>
      <p:sp>
        <p:nvSpPr>
          <p:cNvPr id="5142" name="Rectangle 30"/>
          <p:cNvSpPr>
            <a:spLocks noChangeArrowheads="1"/>
          </p:cNvSpPr>
          <p:nvPr/>
        </p:nvSpPr>
        <p:spPr bwMode="auto">
          <a:xfrm>
            <a:off x="5943599" y="1532078"/>
            <a:ext cx="1816015" cy="1508125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VRIPSS</a:t>
            </a:r>
          </a:p>
        </p:txBody>
      </p:sp>
      <p:sp>
        <p:nvSpPr>
          <p:cNvPr id="5143" name="Rectangle 31"/>
          <p:cNvSpPr>
            <a:spLocks noChangeArrowheads="1"/>
          </p:cNvSpPr>
          <p:nvPr/>
        </p:nvSpPr>
        <p:spPr bwMode="auto">
          <a:xfrm>
            <a:off x="6024563" y="1921015"/>
            <a:ext cx="971550" cy="338138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/>
              <a:t>common</a:t>
            </a:r>
          </a:p>
        </p:txBody>
      </p:sp>
      <p:sp>
        <p:nvSpPr>
          <p:cNvPr id="5144" name="Rectangle 34"/>
          <p:cNvSpPr>
            <a:spLocks noChangeArrowheads="1"/>
          </p:cNvSpPr>
          <p:nvPr/>
        </p:nvSpPr>
        <p:spPr bwMode="auto">
          <a:xfrm>
            <a:off x="6022975" y="2355990"/>
            <a:ext cx="697627" cy="338554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 smtClean="0"/>
              <a:t>cobra</a:t>
            </a:r>
            <a:endParaRPr lang="en-US" altLang="en-US" sz="1600" dirty="0"/>
          </a:p>
        </p:txBody>
      </p:sp>
      <p:sp>
        <p:nvSpPr>
          <p:cNvPr id="5145" name="Rectangle 26"/>
          <p:cNvSpPr>
            <a:spLocks noChangeArrowheads="1"/>
          </p:cNvSpPr>
          <p:nvPr/>
        </p:nvSpPr>
        <p:spPr bwMode="auto">
          <a:xfrm>
            <a:off x="6035675" y="2662378"/>
            <a:ext cx="3905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/>
              <a:t>…</a:t>
            </a:r>
          </a:p>
        </p:txBody>
      </p:sp>
      <p:sp>
        <p:nvSpPr>
          <p:cNvPr id="5146" name="Rectangle 35"/>
          <p:cNvSpPr>
            <a:spLocks noChangeArrowheads="1"/>
          </p:cNvSpPr>
          <p:nvPr/>
        </p:nvSpPr>
        <p:spPr bwMode="auto">
          <a:xfrm>
            <a:off x="3582988" y="1317765"/>
            <a:ext cx="1487487" cy="88265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VERAInExt</a:t>
            </a:r>
          </a:p>
        </p:txBody>
      </p:sp>
      <p:sp>
        <p:nvSpPr>
          <p:cNvPr id="5147" name="Rectangle 36"/>
          <p:cNvSpPr>
            <a:spLocks noChangeArrowheads="1"/>
          </p:cNvSpPr>
          <p:nvPr/>
        </p:nvSpPr>
        <p:spPr bwMode="auto">
          <a:xfrm>
            <a:off x="3678238" y="1773378"/>
            <a:ext cx="912812" cy="338137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/>
              <a:t>VERAIn</a:t>
            </a:r>
          </a:p>
        </p:txBody>
      </p:sp>
      <p:sp>
        <p:nvSpPr>
          <p:cNvPr id="5148" name="Rectangle 41"/>
          <p:cNvSpPr>
            <a:spLocks noChangeArrowheads="1"/>
          </p:cNvSpPr>
          <p:nvPr/>
        </p:nvSpPr>
        <p:spPr bwMode="auto">
          <a:xfrm>
            <a:off x="3721100" y="2182953"/>
            <a:ext cx="1114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…</a:t>
            </a:r>
          </a:p>
        </p:txBody>
      </p:sp>
      <p:sp>
        <p:nvSpPr>
          <p:cNvPr id="5149" name="Rectangle 3"/>
          <p:cNvSpPr>
            <a:spLocks noChangeArrowheads="1"/>
          </p:cNvSpPr>
          <p:nvPr/>
        </p:nvSpPr>
        <p:spPr bwMode="auto">
          <a:xfrm>
            <a:off x="232235" y="5083333"/>
            <a:ext cx="8794745" cy="176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>
            <a:lvl1pPr marL="45720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VERA: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Git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repository and TriBITS meta-project (contains no packages)</a:t>
            </a:r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Git</a:t>
            </a: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repos and TriBITS repos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Trilinos,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VERAInExt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LIMEExt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Exnihilo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TriBITS packages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Teuchos,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Epetra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VERAIn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Insilico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LIME, VRIPSS, …</a:t>
            </a:r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TriBITS subpackages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TeuchosCore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InsilicoNeutronics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VRIPSSTiamat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TriBITS SE (Software Eng.) packages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Teuchos,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TeuchosCore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VERAIn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Insilico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InsilicNeutronics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… </a:t>
            </a:r>
          </a:p>
        </p:txBody>
      </p:sp>
      <p:sp>
        <p:nvSpPr>
          <p:cNvPr id="5150" name="Rectangle 43"/>
          <p:cNvSpPr>
            <a:spLocks noChangeArrowheads="1"/>
          </p:cNvSpPr>
          <p:nvPr/>
        </p:nvSpPr>
        <p:spPr bwMode="auto">
          <a:xfrm>
            <a:off x="5800725" y="3446603"/>
            <a:ext cx="1489075" cy="949325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LIMEExt</a:t>
            </a:r>
          </a:p>
        </p:txBody>
      </p:sp>
      <p:sp>
        <p:nvSpPr>
          <p:cNvPr id="5151" name="Rectangle 44"/>
          <p:cNvSpPr>
            <a:spLocks noChangeArrowheads="1"/>
          </p:cNvSpPr>
          <p:nvPr/>
        </p:nvSpPr>
        <p:spPr bwMode="auto">
          <a:xfrm>
            <a:off x="5897563" y="3889515"/>
            <a:ext cx="663575" cy="339725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/>
              <a:t>LIME</a:t>
            </a:r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6908368" y="2353660"/>
            <a:ext cx="803810" cy="338554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dirty="0" smtClean="0"/>
              <a:t>Tiamat</a:t>
            </a:r>
            <a:endParaRPr lang="en-US" altLang="en-US" sz="1600" dirty="0"/>
          </a:p>
        </p:txBody>
      </p:sp>
    </p:spTree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31"/>
          <p:cNvSpPr txBox="1">
            <a:spLocks noChangeArrowheads="1"/>
          </p:cNvSpPr>
          <p:nvPr/>
        </p:nvSpPr>
        <p:spPr bwMode="auto">
          <a:xfrm>
            <a:off x="107993" y="2430470"/>
            <a:ext cx="8803772" cy="135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5401" tIns="62700" rIns="125401" bIns="62700">
            <a:sp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Automated Package Dependency Handling</a:t>
            </a:r>
          </a:p>
        </p:txBody>
      </p:sp>
    </p:spTree>
    <p:extLst>
      <p:ext uri="{BB962C8B-B14F-4D97-AF65-F5344CB8AC3E}">
        <p14:creationId xmlns:p14="http://schemas.microsoft.com/office/powerpoint/2010/main" val="2134928215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09045" y="126169"/>
            <a:ext cx="8449099" cy="1113745"/>
          </a:xfrm>
        </p:spPr>
        <p:txBody>
          <a:bodyPr/>
          <a:lstStyle/>
          <a:p>
            <a:r>
              <a:rPr lang="en-US" altLang="en-US" dirty="0" smtClean="0"/>
              <a:t>Package Dependency Structure</a:t>
            </a:r>
            <a:br>
              <a:rPr lang="en-US" altLang="en-US" dirty="0" smtClean="0"/>
            </a:br>
            <a:r>
              <a:rPr lang="en-US" altLang="en-US" dirty="0" smtClean="0"/>
              <a:t>(Example</a:t>
            </a:r>
            <a:r>
              <a:rPr lang="en-US" altLang="en-US" dirty="0"/>
              <a:t>:</a:t>
            </a:r>
            <a:r>
              <a:rPr lang="en-US" altLang="en-US" dirty="0" smtClean="0"/>
              <a:t> Trilinos)</a:t>
            </a:r>
          </a:p>
        </p:txBody>
      </p:sp>
      <p:grpSp>
        <p:nvGrpSpPr>
          <p:cNvPr id="13316" name="Group 3"/>
          <p:cNvGrpSpPr>
            <a:grpSpLocks/>
          </p:cNvGrpSpPr>
          <p:nvPr/>
        </p:nvGrpSpPr>
        <p:grpSpPr bwMode="auto">
          <a:xfrm>
            <a:off x="1308100" y="2792445"/>
            <a:ext cx="1422400" cy="730250"/>
            <a:chOff x="920" y="1216"/>
            <a:chExt cx="896" cy="460"/>
          </a:xfrm>
        </p:grpSpPr>
        <p:sp>
          <p:nvSpPr>
            <p:cNvPr id="13346" name="Rectangle 4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RTOp</a:t>
              </a:r>
            </a:p>
          </p:txBody>
        </p:sp>
        <p:sp>
          <p:nvSpPr>
            <p:cNvPr id="13347" name="Rectangle 5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3317" name="Group 6"/>
          <p:cNvGrpSpPr>
            <a:grpSpLocks/>
          </p:cNvGrpSpPr>
          <p:nvPr/>
        </p:nvGrpSpPr>
        <p:grpSpPr bwMode="auto">
          <a:xfrm>
            <a:off x="1308100" y="4176745"/>
            <a:ext cx="1422400" cy="730250"/>
            <a:chOff x="920" y="1216"/>
            <a:chExt cx="896" cy="460"/>
          </a:xfrm>
        </p:grpSpPr>
        <p:sp>
          <p:nvSpPr>
            <p:cNvPr id="13344" name="Rectangle 7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Teuchos</a:t>
              </a:r>
            </a:p>
          </p:txBody>
        </p:sp>
        <p:sp>
          <p:nvSpPr>
            <p:cNvPr id="13345" name="Rectangle 8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3318" name="Group 9"/>
          <p:cNvGrpSpPr>
            <a:grpSpLocks/>
          </p:cNvGrpSpPr>
          <p:nvPr/>
        </p:nvGrpSpPr>
        <p:grpSpPr bwMode="auto">
          <a:xfrm>
            <a:off x="3763963" y="4214845"/>
            <a:ext cx="1422400" cy="730250"/>
            <a:chOff x="920" y="1216"/>
            <a:chExt cx="896" cy="460"/>
          </a:xfrm>
        </p:grpSpPr>
        <p:sp>
          <p:nvSpPr>
            <p:cNvPr id="13342" name="Rectangle 10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Epetra</a:t>
              </a:r>
            </a:p>
          </p:txBody>
        </p:sp>
        <p:sp>
          <p:nvSpPr>
            <p:cNvPr id="13343" name="Rectangle 11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3319" name="Group 12"/>
          <p:cNvGrpSpPr>
            <a:grpSpLocks/>
          </p:cNvGrpSpPr>
          <p:nvPr/>
        </p:nvGrpSpPr>
        <p:grpSpPr bwMode="auto">
          <a:xfrm>
            <a:off x="3765550" y="2794033"/>
            <a:ext cx="1422400" cy="730250"/>
            <a:chOff x="920" y="1216"/>
            <a:chExt cx="896" cy="460"/>
          </a:xfrm>
        </p:grpSpPr>
        <p:sp>
          <p:nvSpPr>
            <p:cNvPr id="13340" name="Rectangle 13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Triutils</a:t>
              </a:r>
            </a:p>
          </p:txBody>
        </p:sp>
        <p:sp>
          <p:nvSpPr>
            <p:cNvPr id="13341" name="Rectangle 14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3320" name="Rectangle 15"/>
          <p:cNvSpPr>
            <a:spLocks noChangeArrowheads="1"/>
          </p:cNvSpPr>
          <p:nvPr/>
        </p:nvSpPr>
        <p:spPr bwMode="auto">
          <a:xfrm>
            <a:off x="3113088" y="2101883"/>
            <a:ext cx="346075" cy="1539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13321" name="AutoShape 16"/>
          <p:cNvCxnSpPr>
            <a:cxnSpLocks noChangeShapeType="1"/>
            <a:stCxn id="13338" idx="1"/>
            <a:endCxn id="13346" idx="0"/>
          </p:cNvCxnSpPr>
          <p:nvPr/>
        </p:nvCxnSpPr>
        <p:spPr bwMode="auto">
          <a:xfrm rot="10800000" flipV="1">
            <a:off x="2019300" y="1968533"/>
            <a:ext cx="1016000" cy="9779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2" name="AutoShape 17"/>
          <p:cNvCxnSpPr>
            <a:cxnSpLocks noChangeShapeType="1"/>
            <a:stCxn id="13346" idx="2"/>
            <a:endCxn id="13344" idx="0"/>
          </p:cNvCxnSpPr>
          <p:nvPr/>
        </p:nvCxnSpPr>
        <p:spPr bwMode="auto">
          <a:xfrm rot="5400000">
            <a:off x="1615281" y="3926714"/>
            <a:ext cx="8080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3" name="AutoShape 18"/>
          <p:cNvCxnSpPr>
            <a:cxnSpLocks noChangeShapeType="1"/>
            <a:stCxn id="13320" idx="2"/>
            <a:endCxn id="13342" idx="1"/>
          </p:cNvCxnSpPr>
          <p:nvPr/>
        </p:nvCxnSpPr>
        <p:spPr bwMode="auto">
          <a:xfrm rot="16200000" flipH="1">
            <a:off x="2324100" y="3217895"/>
            <a:ext cx="2401888" cy="477838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4" name="AutoShape 19"/>
          <p:cNvCxnSpPr>
            <a:cxnSpLocks noChangeShapeType="1"/>
            <a:stCxn id="13338" idx="3"/>
            <a:endCxn id="13336" idx="0"/>
          </p:cNvCxnSpPr>
          <p:nvPr/>
        </p:nvCxnSpPr>
        <p:spPr bwMode="auto">
          <a:xfrm>
            <a:off x="4457700" y="1968533"/>
            <a:ext cx="2400300" cy="977900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5" name="AutoShape 20"/>
          <p:cNvCxnSpPr>
            <a:cxnSpLocks noChangeShapeType="1"/>
            <a:stCxn id="13336" idx="2"/>
            <a:endCxn id="13342" idx="3"/>
          </p:cNvCxnSpPr>
          <p:nvPr/>
        </p:nvCxnSpPr>
        <p:spPr bwMode="auto">
          <a:xfrm rot="5400000">
            <a:off x="5454650" y="3254408"/>
            <a:ext cx="1135063" cy="16716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6" name="AutoShape 21"/>
          <p:cNvCxnSpPr>
            <a:cxnSpLocks noChangeShapeType="1"/>
            <a:stCxn id="13336" idx="1"/>
            <a:endCxn id="13340" idx="3"/>
          </p:cNvCxnSpPr>
          <p:nvPr/>
        </p:nvCxnSpPr>
        <p:spPr bwMode="auto">
          <a:xfrm rot="10800000" flipV="1">
            <a:off x="5187950" y="3235358"/>
            <a:ext cx="958850" cy="1587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327" name="Group 22"/>
          <p:cNvGrpSpPr>
            <a:grpSpLocks/>
          </p:cNvGrpSpPr>
          <p:nvPr/>
        </p:nvGrpSpPr>
        <p:grpSpPr bwMode="auto">
          <a:xfrm>
            <a:off x="3035300" y="1525620"/>
            <a:ext cx="1422400" cy="730250"/>
            <a:chOff x="920" y="1216"/>
            <a:chExt cx="896" cy="460"/>
          </a:xfrm>
        </p:grpSpPr>
        <p:sp>
          <p:nvSpPr>
            <p:cNvPr id="13338" name="Rectangle 23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dirty="0"/>
                <a:t>Thyra</a:t>
              </a:r>
            </a:p>
          </p:txBody>
        </p:sp>
        <p:sp>
          <p:nvSpPr>
            <p:cNvPr id="13339" name="Rectangle 24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cxnSp>
        <p:nvCxnSpPr>
          <p:cNvPr id="13328" name="AutoShape 25"/>
          <p:cNvCxnSpPr>
            <a:cxnSpLocks noChangeShapeType="1"/>
            <a:stCxn id="13340" idx="2"/>
            <a:endCxn id="13342" idx="0"/>
          </p:cNvCxnSpPr>
          <p:nvPr/>
        </p:nvCxnSpPr>
        <p:spPr bwMode="auto">
          <a:xfrm rot="5400000">
            <a:off x="4053682" y="3945764"/>
            <a:ext cx="844550" cy="1587"/>
          </a:xfrm>
          <a:prstGeom prst="bentConnector3">
            <a:avLst>
              <a:gd name="adj1" fmla="val 4981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9" name="Rectangle 26"/>
          <p:cNvSpPr>
            <a:spLocks noChangeArrowheads="1"/>
          </p:cNvSpPr>
          <p:nvPr/>
        </p:nvSpPr>
        <p:spPr bwMode="auto">
          <a:xfrm>
            <a:off x="7221538" y="3368708"/>
            <a:ext cx="346075" cy="15398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13330" name="AutoShape 27"/>
          <p:cNvCxnSpPr>
            <a:cxnSpLocks noChangeShapeType="1"/>
            <a:stCxn id="13329" idx="2"/>
            <a:endCxn id="13344" idx="2"/>
          </p:cNvCxnSpPr>
          <p:nvPr/>
        </p:nvCxnSpPr>
        <p:spPr bwMode="auto">
          <a:xfrm rot="5400000">
            <a:off x="4014788" y="1527207"/>
            <a:ext cx="1384300" cy="5375275"/>
          </a:xfrm>
          <a:prstGeom prst="bentConnector3">
            <a:avLst>
              <a:gd name="adj1" fmla="val 116398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331" name="Group 28"/>
          <p:cNvGrpSpPr>
            <a:grpSpLocks/>
          </p:cNvGrpSpPr>
          <p:nvPr/>
        </p:nvGrpSpPr>
        <p:grpSpPr bwMode="auto">
          <a:xfrm>
            <a:off x="6146800" y="2792445"/>
            <a:ext cx="1422400" cy="730250"/>
            <a:chOff x="920" y="1216"/>
            <a:chExt cx="896" cy="460"/>
          </a:xfrm>
        </p:grpSpPr>
        <p:sp>
          <p:nvSpPr>
            <p:cNvPr id="13336" name="Rectangle 29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EpetraExt</a:t>
              </a:r>
            </a:p>
          </p:txBody>
        </p:sp>
        <p:sp>
          <p:nvSpPr>
            <p:cNvPr id="13337" name="Rectangle 30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cxnSp>
        <p:nvCxnSpPr>
          <p:cNvPr id="13332" name="AutoShape 31"/>
          <p:cNvCxnSpPr>
            <a:cxnSpLocks noChangeShapeType="1"/>
          </p:cNvCxnSpPr>
          <p:nvPr/>
        </p:nvCxnSpPr>
        <p:spPr bwMode="auto">
          <a:xfrm>
            <a:off x="5418138" y="5788058"/>
            <a:ext cx="8826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33" name="AutoShape 32"/>
          <p:cNvCxnSpPr>
            <a:cxnSpLocks noChangeShapeType="1"/>
          </p:cNvCxnSpPr>
          <p:nvPr/>
        </p:nvCxnSpPr>
        <p:spPr bwMode="auto">
          <a:xfrm>
            <a:off x="5418138" y="6210333"/>
            <a:ext cx="8826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34" name="Rectangle 33"/>
          <p:cNvSpPr>
            <a:spLocks noChangeArrowheads="1"/>
          </p:cNvSpPr>
          <p:nvPr/>
        </p:nvSpPr>
        <p:spPr bwMode="auto">
          <a:xfrm>
            <a:off x="2882900" y="5595970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Required Dependence</a:t>
            </a:r>
          </a:p>
        </p:txBody>
      </p:sp>
      <p:sp>
        <p:nvSpPr>
          <p:cNvPr id="13335" name="Rectangle 34"/>
          <p:cNvSpPr>
            <a:spLocks noChangeArrowheads="1"/>
          </p:cNvSpPr>
          <p:nvPr/>
        </p:nvSpPr>
        <p:spPr bwMode="auto">
          <a:xfrm>
            <a:off x="2882900" y="6035708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Optional Dependence</a:t>
            </a:r>
          </a:p>
        </p:txBody>
      </p:sp>
    </p:spTree>
  </p:cSld>
  <p:clrMapOvr>
    <a:masterClrMapping/>
  </p:clrMapOvr>
  <p:transition spd="med" advTm="75766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24259" y="126170"/>
            <a:ext cx="8526065" cy="381000"/>
          </a:xfrm>
        </p:spPr>
        <p:txBody>
          <a:bodyPr/>
          <a:lstStyle/>
          <a:p>
            <a:r>
              <a:rPr lang="en-US" altLang="en-US" dirty="0" smtClean="0"/>
              <a:t>Package </a:t>
            </a:r>
            <a:r>
              <a:rPr lang="en-US" altLang="en-US" dirty="0" err="1" smtClean="0"/>
              <a:t>Dependencies.cmake</a:t>
            </a:r>
            <a:r>
              <a:rPr lang="en-US" altLang="en-US" dirty="0" smtClean="0"/>
              <a:t> Files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7449" y="1430984"/>
            <a:ext cx="4032525" cy="101309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7" tIns="44450" rIns="90487" bIns="44450">
            <a:spAutoFit/>
          </a:bodyPr>
          <a:lstStyle/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TRIBITS_PACKAGE_DEFINE_DEPENDENCIES</a:t>
            </a:r>
            <a:r>
              <a:rPr lang="en-US" sz="2000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LIB_REQUIRED_TPLS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BLAS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LAPACK 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LIB_OPTIONAL_TPLS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Boost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)</a:t>
            </a:r>
            <a:endParaRPr lang="en-US" sz="2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6" name="TextBox 25"/>
          <p:cNvSpPr txBox="1">
            <a:spLocks noChangeArrowheads="1"/>
          </p:cNvSpPr>
          <p:nvPr/>
        </p:nvSpPr>
        <p:spPr bwMode="auto">
          <a:xfrm>
            <a:off x="351320" y="1009485"/>
            <a:ext cx="203159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smtClean="0">
                <a:solidFill>
                  <a:srgbClr val="000099"/>
                </a:solidFill>
              </a:rPr>
              <a:t>Teuchos</a:t>
            </a:r>
            <a:endParaRPr lang="en-US" altLang="en-US" sz="2200" b="1" dirty="0">
              <a:solidFill>
                <a:srgbClr val="000099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02429" y="1430984"/>
            <a:ext cx="4032525" cy="70532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7" tIns="44450" rIns="90487" bIns="44450">
            <a:spAutoFit/>
          </a:bodyPr>
          <a:lstStyle/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TRIBITS_PACKAGE_DEFINE_DEPENDENCIES</a:t>
            </a:r>
            <a:r>
              <a:rPr lang="en-US" sz="2000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LIB_REQUIRED_TPLS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BLAS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LAPACK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</a:p>
        </p:txBody>
      </p:sp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4802430" y="1009485"/>
            <a:ext cx="203159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99"/>
                </a:solidFill>
              </a:rPr>
              <a:t>Epetra</a:t>
            </a:r>
            <a:endParaRPr lang="en-US" altLang="en-US" sz="22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7448" y="3283543"/>
            <a:ext cx="4032525" cy="70532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7" tIns="44450" rIns="90487" bIns="44450">
            <a:spAutoFit/>
          </a:bodyPr>
          <a:lstStyle/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TRIBITS_PACKAGE_DEFINE_DEPENDENCIES</a:t>
            </a:r>
            <a:r>
              <a:rPr lang="en-US" sz="2000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LIB_REQUIRED_PACKAGES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Teuchos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) </a:t>
            </a:r>
          </a:p>
        </p:txBody>
      </p:sp>
      <p:sp>
        <p:nvSpPr>
          <p:cNvPr id="10" name="TextBox 25"/>
          <p:cNvSpPr txBox="1">
            <a:spLocks noChangeArrowheads="1"/>
          </p:cNvSpPr>
          <p:nvPr/>
        </p:nvSpPr>
        <p:spPr bwMode="auto">
          <a:xfrm>
            <a:off x="351319" y="2862044"/>
            <a:ext cx="203159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99"/>
                </a:solidFill>
              </a:rPr>
              <a:t>RTOp</a:t>
            </a:r>
            <a:endParaRPr lang="en-US" altLang="en-US" sz="2200" b="1" dirty="0">
              <a:solidFill>
                <a:srgbClr val="000099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802429" y="3282588"/>
            <a:ext cx="4032525" cy="70532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7" tIns="44450" rIns="90487" bIns="44450">
            <a:spAutoFit/>
          </a:bodyPr>
          <a:lstStyle/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TRIBITS_PACKAGE_DEFINE_DEPENDENCIES</a:t>
            </a:r>
            <a:r>
              <a:rPr lang="en-US" sz="2000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LIB_REQUIRED_PACKAGES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err="1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Epetra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) </a:t>
            </a:r>
          </a:p>
        </p:txBody>
      </p:sp>
      <p:sp>
        <p:nvSpPr>
          <p:cNvPr id="12" name="TextBox 25"/>
          <p:cNvSpPr txBox="1">
            <a:spLocks noChangeArrowheads="1"/>
          </p:cNvSpPr>
          <p:nvPr/>
        </p:nvSpPr>
        <p:spPr bwMode="auto">
          <a:xfrm>
            <a:off x="4802430" y="2861089"/>
            <a:ext cx="203159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99"/>
                </a:solidFill>
              </a:rPr>
              <a:t>Triutils</a:t>
            </a:r>
            <a:endParaRPr lang="en-US" altLang="en-US" sz="2200" b="1" dirty="0">
              <a:solidFill>
                <a:srgbClr val="000099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47448" y="5020200"/>
            <a:ext cx="4032525" cy="101309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7" tIns="44450" rIns="90487" bIns="44450">
            <a:spAutoFit/>
          </a:bodyPr>
          <a:lstStyle/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TRIBITS_PACKAGE_DEFINE_DEPENDENCIES</a:t>
            </a:r>
            <a:r>
              <a:rPr lang="en-US" sz="2000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LIB_REQUIRED_PACKAGES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err="1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Epetra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Teuchos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LIB_OPTIONAL_PACKAGES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err="1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Triutils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) </a:t>
            </a:r>
          </a:p>
        </p:txBody>
      </p:sp>
      <p:sp>
        <p:nvSpPr>
          <p:cNvPr id="14" name="TextBox 25"/>
          <p:cNvSpPr txBox="1">
            <a:spLocks noChangeArrowheads="1"/>
          </p:cNvSpPr>
          <p:nvPr/>
        </p:nvSpPr>
        <p:spPr bwMode="auto">
          <a:xfrm>
            <a:off x="351319" y="4581150"/>
            <a:ext cx="203159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99"/>
                </a:solidFill>
              </a:rPr>
              <a:t>EpetraExt</a:t>
            </a:r>
            <a:endParaRPr lang="en-US" altLang="en-US" sz="2200" b="1" dirty="0">
              <a:solidFill>
                <a:srgbClr val="000099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802429" y="5028632"/>
            <a:ext cx="4032525" cy="101309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7" tIns="44450" rIns="90487" bIns="44450">
            <a:spAutoFit/>
          </a:bodyPr>
          <a:lstStyle/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TRIBITS_PACKAGE_DEFINE_DEPENDENCIES</a:t>
            </a:r>
            <a:r>
              <a:rPr lang="en-US" sz="2000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LIB_REQUIRED_PACKAGES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</a:t>
            </a:r>
            <a:r>
              <a:rPr lang="en-US" sz="2000" dirty="0" err="1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RTOp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Teuchos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sz="2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LIB_OPTIONAL_PACKAGES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err="1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EpetraExt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en-US" sz="2000" dirty="0" err="1" smtClean="0">
                <a:solidFill>
                  <a:srgbClr val="000099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Epera</a:t>
            </a:r>
            <a:r>
              <a:rPr lang="en-US" sz="2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) </a:t>
            </a:r>
          </a:p>
        </p:txBody>
      </p: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4806300" y="4619555"/>
            <a:ext cx="203159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smtClean="0">
                <a:solidFill>
                  <a:srgbClr val="000099"/>
                </a:solidFill>
              </a:rPr>
              <a:t>Thyra</a:t>
            </a:r>
            <a:endParaRPr lang="en-US" altLang="en-US" sz="2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829499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24259" y="126169"/>
            <a:ext cx="8449865" cy="806505"/>
          </a:xfrm>
        </p:spPr>
        <p:txBody>
          <a:bodyPr/>
          <a:lstStyle/>
          <a:p>
            <a:r>
              <a:rPr lang="en-US" altLang="en-US" dirty="0" smtClean="0"/>
              <a:t>Pre-Push Testing: Change </a:t>
            </a:r>
            <a:r>
              <a:rPr lang="en-US" altLang="en-US" dirty="0" err="1" smtClean="0"/>
              <a:t>Epetra</a:t>
            </a:r>
            <a:endParaRPr lang="en-US" altLang="en-US" dirty="0" smtClean="0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886287" y="1094140"/>
            <a:ext cx="7142163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000"/>
              </a:lnSpc>
            </a:pP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 $ ./do-configure \</a:t>
            </a:r>
          </a:p>
          <a:p>
            <a:pPr>
              <a:lnSpc>
                <a:spcPts val="2000"/>
              </a:lnSpc>
            </a:pPr>
            <a:r>
              <a:rPr lang="en-US" altLang="en-US" sz="24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  -</a:t>
            </a: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D </a:t>
            </a:r>
            <a:r>
              <a:rPr lang="en-US" altLang="en-US" sz="2400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Trilinos_ENABLE_Epetra:BOOL</a:t>
            </a:r>
            <a:r>
              <a:rPr lang="en-US" altLang="en-US" sz="24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=ON </a:t>
            </a: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\</a:t>
            </a:r>
          </a:p>
          <a:p>
            <a:pPr>
              <a:lnSpc>
                <a:spcPts val="2000"/>
              </a:lnSpc>
            </a:pP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    -D </a:t>
            </a:r>
            <a:r>
              <a:rPr lang="en-US" altLang="en-US" sz="2400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Trilinos_ENABLE_ALL_FORWARD_DEP_PACKAGES:BOOL</a:t>
            </a:r>
            <a:r>
              <a:rPr lang="en-US" altLang="en-US" sz="24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=ON </a:t>
            </a: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\</a:t>
            </a:r>
          </a:p>
          <a:p>
            <a:pPr>
              <a:lnSpc>
                <a:spcPts val="2000"/>
              </a:lnSpc>
            </a:pP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    -D </a:t>
            </a:r>
            <a:r>
              <a:rPr lang="en-US" altLang="en-US" sz="2400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Trilinos_ENABLE_TESTS:BOOL</a:t>
            </a:r>
            <a:r>
              <a:rPr lang="en-US" altLang="en-US" sz="24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=ON</a:t>
            </a:r>
            <a:endParaRPr lang="en-US" altLang="en-US" sz="24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ts val="2000"/>
              </a:lnSpc>
            </a:pPr>
            <a:endParaRPr lang="en-US" altLang="en-US" sz="24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15365" name="Group 4"/>
          <p:cNvGrpSpPr>
            <a:grpSpLocks/>
          </p:cNvGrpSpPr>
          <p:nvPr/>
        </p:nvGrpSpPr>
        <p:grpSpPr bwMode="auto">
          <a:xfrm>
            <a:off x="1592652" y="3927615"/>
            <a:ext cx="1422400" cy="730250"/>
            <a:chOff x="920" y="1216"/>
            <a:chExt cx="896" cy="460"/>
          </a:xfrm>
        </p:grpSpPr>
        <p:sp>
          <p:nvSpPr>
            <p:cNvPr id="15397" name="Rectangle 5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RTOp</a:t>
              </a:r>
            </a:p>
          </p:txBody>
        </p:sp>
        <p:sp>
          <p:nvSpPr>
            <p:cNvPr id="15398" name="Rectangle 6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5366" name="Group 7"/>
          <p:cNvGrpSpPr>
            <a:grpSpLocks/>
          </p:cNvGrpSpPr>
          <p:nvPr/>
        </p:nvGrpSpPr>
        <p:grpSpPr bwMode="auto">
          <a:xfrm>
            <a:off x="1592652" y="5311915"/>
            <a:ext cx="1422400" cy="730250"/>
            <a:chOff x="920" y="1216"/>
            <a:chExt cx="896" cy="460"/>
          </a:xfrm>
        </p:grpSpPr>
        <p:sp>
          <p:nvSpPr>
            <p:cNvPr id="15395" name="Rectangle 8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Teuchos</a:t>
              </a:r>
            </a:p>
          </p:txBody>
        </p:sp>
        <p:sp>
          <p:nvSpPr>
            <p:cNvPr id="15396" name="Rectangle 9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5367" name="Group 10"/>
          <p:cNvGrpSpPr>
            <a:grpSpLocks/>
          </p:cNvGrpSpPr>
          <p:nvPr/>
        </p:nvGrpSpPr>
        <p:grpSpPr bwMode="auto">
          <a:xfrm>
            <a:off x="4048515" y="5350015"/>
            <a:ext cx="1422400" cy="730250"/>
            <a:chOff x="920" y="1216"/>
            <a:chExt cx="896" cy="460"/>
          </a:xfrm>
        </p:grpSpPr>
        <p:sp>
          <p:nvSpPr>
            <p:cNvPr id="15393" name="Rectangle 11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Epetra</a:t>
              </a:r>
            </a:p>
          </p:txBody>
        </p:sp>
        <p:sp>
          <p:nvSpPr>
            <p:cNvPr id="15394" name="Rectangle 12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5368" name="Group 13"/>
          <p:cNvGrpSpPr>
            <a:grpSpLocks/>
          </p:cNvGrpSpPr>
          <p:nvPr/>
        </p:nvGrpSpPr>
        <p:grpSpPr bwMode="auto">
          <a:xfrm>
            <a:off x="4050102" y="3929202"/>
            <a:ext cx="1422400" cy="730250"/>
            <a:chOff x="920" y="1216"/>
            <a:chExt cx="896" cy="460"/>
          </a:xfrm>
        </p:grpSpPr>
        <p:sp>
          <p:nvSpPr>
            <p:cNvPr id="15391" name="Rectangle 14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Triutils</a:t>
              </a:r>
            </a:p>
          </p:txBody>
        </p:sp>
        <p:sp>
          <p:nvSpPr>
            <p:cNvPr id="15392" name="Rectangle 15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5369" name="Rectangle 16"/>
          <p:cNvSpPr>
            <a:spLocks noChangeArrowheads="1"/>
          </p:cNvSpPr>
          <p:nvPr/>
        </p:nvSpPr>
        <p:spPr bwMode="auto">
          <a:xfrm>
            <a:off x="3397640" y="3237052"/>
            <a:ext cx="346075" cy="1539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15370" name="AutoShape 17"/>
          <p:cNvCxnSpPr>
            <a:cxnSpLocks noChangeShapeType="1"/>
            <a:stCxn id="15389" idx="1"/>
            <a:endCxn id="15397" idx="0"/>
          </p:cNvCxnSpPr>
          <p:nvPr/>
        </p:nvCxnSpPr>
        <p:spPr bwMode="auto">
          <a:xfrm rot="10800000" flipV="1">
            <a:off x="2303852" y="3103702"/>
            <a:ext cx="1016000" cy="9779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1" name="AutoShape 18"/>
          <p:cNvCxnSpPr>
            <a:cxnSpLocks noChangeShapeType="1"/>
            <a:stCxn id="15397" idx="2"/>
            <a:endCxn id="15395" idx="0"/>
          </p:cNvCxnSpPr>
          <p:nvPr/>
        </p:nvCxnSpPr>
        <p:spPr bwMode="auto">
          <a:xfrm rot="5400000">
            <a:off x="1899833" y="5061884"/>
            <a:ext cx="8080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2" name="AutoShape 19"/>
          <p:cNvCxnSpPr>
            <a:cxnSpLocks noChangeShapeType="1"/>
            <a:stCxn id="15369" idx="2"/>
            <a:endCxn id="15393" idx="1"/>
          </p:cNvCxnSpPr>
          <p:nvPr/>
        </p:nvCxnSpPr>
        <p:spPr bwMode="auto">
          <a:xfrm rot="16200000" flipH="1">
            <a:off x="2608652" y="4353065"/>
            <a:ext cx="2401887" cy="477838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3" name="AutoShape 20"/>
          <p:cNvCxnSpPr>
            <a:cxnSpLocks noChangeShapeType="1"/>
            <a:stCxn id="15389" idx="3"/>
            <a:endCxn id="15387" idx="0"/>
          </p:cNvCxnSpPr>
          <p:nvPr/>
        </p:nvCxnSpPr>
        <p:spPr bwMode="auto">
          <a:xfrm>
            <a:off x="4742252" y="3103702"/>
            <a:ext cx="2400300" cy="977900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4" name="AutoShape 21"/>
          <p:cNvCxnSpPr>
            <a:cxnSpLocks noChangeShapeType="1"/>
            <a:stCxn id="15387" idx="2"/>
            <a:endCxn id="15393" idx="3"/>
          </p:cNvCxnSpPr>
          <p:nvPr/>
        </p:nvCxnSpPr>
        <p:spPr bwMode="auto">
          <a:xfrm rot="5400000">
            <a:off x="5739203" y="4389577"/>
            <a:ext cx="1135062" cy="16716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5" name="AutoShape 22"/>
          <p:cNvCxnSpPr>
            <a:cxnSpLocks noChangeShapeType="1"/>
            <a:stCxn id="15387" idx="1"/>
            <a:endCxn id="15391" idx="3"/>
          </p:cNvCxnSpPr>
          <p:nvPr/>
        </p:nvCxnSpPr>
        <p:spPr bwMode="auto">
          <a:xfrm rot="10800000" flipV="1">
            <a:off x="5472502" y="4370527"/>
            <a:ext cx="958850" cy="1588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76" name="Group 23"/>
          <p:cNvGrpSpPr>
            <a:grpSpLocks/>
          </p:cNvGrpSpPr>
          <p:nvPr/>
        </p:nvGrpSpPr>
        <p:grpSpPr bwMode="auto">
          <a:xfrm>
            <a:off x="3319852" y="2660790"/>
            <a:ext cx="1422400" cy="730250"/>
            <a:chOff x="920" y="1216"/>
            <a:chExt cx="896" cy="460"/>
          </a:xfrm>
        </p:grpSpPr>
        <p:sp>
          <p:nvSpPr>
            <p:cNvPr id="15389" name="Rectangle 24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Thyra</a:t>
              </a:r>
            </a:p>
          </p:txBody>
        </p:sp>
        <p:sp>
          <p:nvSpPr>
            <p:cNvPr id="15390" name="Rectangle 25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cxnSp>
        <p:nvCxnSpPr>
          <p:cNvPr id="15377" name="AutoShape 26"/>
          <p:cNvCxnSpPr>
            <a:cxnSpLocks noChangeShapeType="1"/>
            <a:stCxn id="15391" idx="2"/>
            <a:endCxn id="15393" idx="0"/>
          </p:cNvCxnSpPr>
          <p:nvPr/>
        </p:nvCxnSpPr>
        <p:spPr bwMode="auto">
          <a:xfrm rot="5400000">
            <a:off x="4338234" y="5080933"/>
            <a:ext cx="844550" cy="1587"/>
          </a:xfrm>
          <a:prstGeom prst="bentConnector3">
            <a:avLst>
              <a:gd name="adj1" fmla="val 4981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78" name="Rectangle 27"/>
          <p:cNvSpPr>
            <a:spLocks noChangeArrowheads="1"/>
          </p:cNvSpPr>
          <p:nvPr/>
        </p:nvSpPr>
        <p:spPr bwMode="auto">
          <a:xfrm>
            <a:off x="7506090" y="4503877"/>
            <a:ext cx="346075" cy="1539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15379" name="AutoShape 28"/>
          <p:cNvCxnSpPr>
            <a:cxnSpLocks noChangeShapeType="1"/>
            <a:stCxn id="15378" idx="2"/>
            <a:endCxn id="15395" idx="2"/>
          </p:cNvCxnSpPr>
          <p:nvPr/>
        </p:nvCxnSpPr>
        <p:spPr bwMode="auto">
          <a:xfrm rot="5400000">
            <a:off x="4299340" y="2662377"/>
            <a:ext cx="1384300" cy="5375275"/>
          </a:xfrm>
          <a:prstGeom prst="bentConnector3">
            <a:avLst>
              <a:gd name="adj1" fmla="val 116398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80" name="Group 29"/>
          <p:cNvGrpSpPr>
            <a:grpSpLocks/>
          </p:cNvGrpSpPr>
          <p:nvPr/>
        </p:nvGrpSpPr>
        <p:grpSpPr bwMode="auto">
          <a:xfrm>
            <a:off x="6431352" y="3927615"/>
            <a:ext cx="1422400" cy="730250"/>
            <a:chOff x="920" y="1216"/>
            <a:chExt cx="896" cy="460"/>
          </a:xfrm>
        </p:grpSpPr>
        <p:sp>
          <p:nvSpPr>
            <p:cNvPr id="15387" name="Rectangle 30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EpetraExt</a:t>
              </a:r>
            </a:p>
          </p:txBody>
        </p:sp>
        <p:sp>
          <p:nvSpPr>
            <p:cNvPr id="15388" name="Rectangle 31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ransition spd="med" advTm="75766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126170"/>
            <a:ext cx="7948215" cy="844910"/>
          </a:xfrm>
        </p:spPr>
        <p:txBody>
          <a:bodyPr/>
          <a:lstStyle/>
          <a:p>
            <a:r>
              <a:rPr lang="en-US" altLang="en-US" dirty="0" smtClean="0"/>
              <a:t>Pre-Push Testing: Change </a:t>
            </a:r>
            <a:r>
              <a:rPr lang="en-US" altLang="en-US" dirty="0" err="1" smtClean="0"/>
              <a:t>RTOp</a:t>
            </a:r>
            <a:endParaRPr lang="en-US" altLang="en-US" dirty="0" smtClean="0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771525" y="1122980"/>
            <a:ext cx="7142163" cy="137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000"/>
              </a:lnSpc>
            </a:pP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 $ ./do-configure \</a:t>
            </a:r>
          </a:p>
          <a:p>
            <a:pPr>
              <a:lnSpc>
                <a:spcPts val="2000"/>
              </a:lnSpc>
            </a:pPr>
            <a:r>
              <a:rPr lang="en-US" altLang="en-US" sz="24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   -</a:t>
            </a: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D </a:t>
            </a:r>
            <a:r>
              <a:rPr lang="en-US" altLang="en-US" sz="2400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Trilinos_ENABLE_RTOp:BOOL</a:t>
            </a:r>
            <a:r>
              <a:rPr lang="en-US" altLang="en-US" sz="24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=ON </a:t>
            </a: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\</a:t>
            </a:r>
          </a:p>
          <a:p>
            <a:pPr>
              <a:lnSpc>
                <a:spcPts val="2000"/>
              </a:lnSpc>
            </a:pP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    -D </a:t>
            </a:r>
            <a:r>
              <a:rPr lang="en-US" altLang="en-US" sz="2400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Trilinos_ENABLE_ALL_FORWARD_DEP_PACKAGES:BOOL</a:t>
            </a:r>
            <a:r>
              <a:rPr lang="en-US" altLang="en-US" sz="24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=ON </a:t>
            </a: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\</a:t>
            </a:r>
          </a:p>
          <a:p>
            <a:pPr>
              <a:lnSpc>
                <a:spcPts val="2000"/>
              </a:lnSpc>
            </a:pPr>
            <a:r>
              <a:rPr lang="en-US" altLang="en-US" sz="2400" dirty="0">
                <a:latin typeface="Cordia New" panose="020B0304020202020204" pitchFamily="34" charset="-34"/>
                <a:cs typeface="Cordia New" panose="020B0304020202020204" pitchFamily="34" charset="-34"/>
              </a:rPr>
              <a:t>     -D </a:t>
            </a:r>
            <a:r>
              <a:rPr lang="en-US" altLang="en-US" sz="2400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Trilinos_ENABLE_TESTS:BOOL</a:t>
            </a:r>
            <a:r>
              <a:rPr lang="en-US" altLang="en-US" sz="24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=ON</a:t>
            </a:r>
            <a:endParaRPr lang="en-US" altLang="en-US" sz="24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lnSpc>
                <a:spcPts val="2000"/>
              </a:lnSpc>
            </a:pPr>
            <a:endParaRPr lang="en-US" altLang="en-US" sz="24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16389" name="Group 4"/>
          <p:cNvGrpSpPr>
            <a:grpSpLocks/>
          </p:cNvGrpSpPr>
          <p:nvPr/>
        </p:nvGrpSpPr>
        <p:grpSpPr bwMode="auto">
          <a:xfrm>
            <a:off x="576795" y="3926295"/>
            <a:ext cx="1422400" cy="730250"/>
            <a:chOff x="920" y="1216"/>
            <a:chExt cx="896" cy="460"/>
          </a:xfrm>
        </p:grpSpPr>
        <p:sp>
          <p:nvSpPr>
            <p:cNvPr id="16421" name="Rectangle 5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RTOp</a:t>
              </a:r>
            </a:p>
          </p:txBody>
        </p:sp>
        <p:sp>
          <p:nvSpPr>
            <p:cNvPr id="16422" name="Rectangle 6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6390" name="Group 7"/>
          <p:cNvGrpSpPr>
            <a:grpSpLocks/>
          </p:cNvGrpSpPr>
          <p:nvPr/>
        </p:nvGrpSpPr>
        <p:grpSpPr bwMode="auto">
          <a:xfrm>
            <a:off x="576795" y="5310595"/>
            <a:ext cx="1422400" cy="730250"/>
            <a:chOff x="920" y="1216"/>
            <a:chExt cx="896" cy="460"/>
          </a:xfrm>
        </p:grpSpPr>
        <p:sp>
          <p:nvSpPr>
            <p:cNvPr id="16419" name="Rectangle 8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Teuchos</a:t>
              </a:r>
            </a:p>
          </p:txBody>
        </p:sp>
        <p:sp>
          <p:nvSpPr>
            <p:cNvPr id="16420" name="Rectangle 9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6391" name="Group 10"/>
          <p:cNvGrpSpPr>
            <a:grpSpLocks/>
          </p:cNvGrpSpPr>
          <p:nvPr/>
        </p:nvGrpSpPr>
        <p:grpSpPr bwMode="auto">
          <a:xfrm>
            <a:off x="3032658" y="5348695"/>
            <a:ext cx="1422400" cy="730250"/>
            <a:chOff x="920" y="1216"/>
            <a:chExt cx="896" cy="460"/>
          </a:xfrm>
        </p:grpSpPr>
        <p:sp>
          <p:nvSpPr>
            <p:cNvPr id="16417" name="Rectangle 11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Epetra</a:t>
              </a:r>
            </a:p>
          </p:txBody>
        </p:sp>
        <p:sp>
          <p:nvSpPr>
            <p:cNvPr id="16418" name="Rectangle 12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6392" name="Group 13"/>
          <p:cNvGrpSpPr>
            <a:grpSpLocks/>
          </p:cNvGrpSpPr>
          <p:nvPr/>
        </p:nvGrpSpPr>
        <p:grpSpPr bwMode="auto">
          <a:xfrm>
            <a:off x="3034245" y="3927882"/>
            <a:ext cx="1422400" cy="730250"/>
            <a:chOff x="920" y="1216"/>
            <a:chExt cx="896" cy="460"/>
          </a:xfrm>
        </p:grpSpPr>
        <p:sp>
          <p:nvSpPr>
            <p:cNvPr id="16415" name="Rectangle 14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Triutils</a:t>
              </a:r>
            </a:p>
          </p:txBody>
        </p:sp>
        <p:sp>
          <p:nvSpPr>
            <p:cNvPr id="16416" name="Rectangle 15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6393" name="Rectangle 16"/>
          <p:cNvSpPr>
            <a:spLocks noChangeArrowheads="1"/>
          </p:cNvSpPr>
          <p:nvPr/>
        </p:nvSpPr>
        <p:spPr bwMode="auto">
          <a:xfrm>
            <a:off x="2381783" y="3235732"/>
            <a:ext cx="346075" cy="1539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16394" name="AutoShape 17"/>
          <p:cNvCxnSpPr>
            <a:cxnSpLocks noChangeShapeType="1"/>
            <a:stCxn id="16413" idx="1"/>
            <a:endCxn id="16421" idx="0"/>
          </p:cNvCxnSpPr>
          <p:nvPr/>
        </p:nvCxnSpPr>
        <p:spPr bwMode="auto">
          <a:xfrm rot="10800000" flipV="1">
            <a:off x="1287995" y="3102382"/>
            <a:ext cx="1016000" cy="9779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5" name="AutoShape 18"/>
          <p:cNvCxnSpPr>
            <a:cxnSpLocks noChangeShapeType="1"/>
            <a:stCxn id="16421" idx="2"/>
            <a:endCxn id="16419" idx="0"/>
          </p:cNvCxnSpPr>
          <p:nvPr/>
        </p:nvCxnSpPr>
        <p:spPr bwMode="auto">
          <a:xfrm rot="5400000">
            <a:off x="883976" y="5060564"/>
            <a:ext cx="8080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6" name="AutoShape 19"/>
          <p:cNvCxnSpPr>
            <a:cxnSpLocks noChangeShapeType="1"/>
            <a:stCxn id="16393" idx="2"/>
            <a:endCxn id="16417" idx="1"/>
          </p:cNvCxnSpPr>
          <p:nvPr/>
        </p:nvCxnSpPr>
        <p:spPr bwMode="auto">
          <a:xfrm rot="16200000" flipH="1">
            <a:off x="1592795" y="4351745"/>
            <a:ext cx="2401887" cy="477838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7" name="AutoShape 20"/>
          <p:cNvCxnSpPr>
            <a:cxnSpLocks noChangeShapeType="1"/>
            <a:stCxn id="16413" idx="3"/>
            <a:endCxn id="16411" idx="0"/>
          </p:cNvCxnSpPr>
          <p:nvPr/>
        </p:nvCxnSpPr>
        <p:spPr bwMode="auto">
          <a:xfrm>
            <a:off x="3726395" y="3102382"/>
            <a:ext cx="2400300" cy="977900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8" name="AutoShape 21"/>
          <p:cNvCxnSpPr>
            <a:cxnSpLocks noChangeShapeType="1"/>
            <a:stCxn id="16411" idx="2"/>
            <a:endCxn id="16417" idx="3"/>
          </p:cNvCxnSpPr>
          <p:nvPr/>
        </p:nvCxnSpPr>
        <p:spPr bwMode="auto">
          <a:xfrm rot="5400000">
            <a:off x="4723346" y="4388257"/>
            <a:ext cx="1135062" cy="16716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9" name="AutoShape 22"/>
          <p:cNvCxnSpPr>
            <a:cxnSpLocks noChangeShapeType="1"/>
            <a:stCxn id="16411" idx="1"/>
            <a:endCxn id="16415" idx="3"/>
          </p:cNvCxnSpPr>
          <p:nvPr/>
        </p:nvCxnSpPr>
        <p:spPr bwMode="auto">
          <a:xfrm rot="10800000" flipV="1">
            <a:off x="4456645" y="4369207"/>
            <a:ext cx="958850" cy="1588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400" name="Group 23"/>
          <p:cNvGrpSpPr>
            <a:grpSpLocks/>
          </p:cNvGrpSpPr>
          <p:nvPr/>
        </p:nvGrpSpPr>
        <p:grpSpPr bwMode="auto">
          <a:xfrm>
            <a:off x="2303995" y="2659470"/>
            <a:ext cx="1422400" cy="730250"/>
            <a:chOff x="920" y="1216"/>
            <a:chExt cx="896" cy="460"/>
          </a:xfrm>
        </p:grpSpPr>
        <p:sp>
          <p:nvSpPr>
            <p:cNvPr id="16413" name="Rectangle 24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Thyra</a:t>
              </a:r>
            </a:p>
          </p:txBody>
        </p:sp>
        <p:sp>
          <p:nvSpPr>
            <p:cNvPr id="16414" name="Rectangle 25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cxnSp>
        <p:nvCxnSpPr>
          <p:cNvPr id="16401" name="AutoShape 26"/>
          <p:cNvCxnSpPr>
            <a:cxnSpLocks noChangeShapeType="1"/>
            <a:stCxn id="16415" idx="2"/>
            <a:endCxn id="16417" idx="0"/>
          </p:cNvCxnSpPr>
          <p:nvPr/>
        </p:nvCxnSpPr>
        <p:spPr bwMode="auto">
          <a:xfrm rot="5400000">
            <a:off x="3322377" y="5079613"/>
            <a:ext cx="844550" cy="1587"/>
          </a:xfrm>
          <a:prstGeom prst="bentConnector3">
            <a:avLst>
              <a:gd name="adj1" fmla="val 4981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2" name="Rectangle 27"/>
          <p:cNvSpPr>
            <a:spLocks noChangeArrowheads="1"/>
          </p:cNvSpPr>
          <p:nvPr/>
        </p:nvSpPr>
        <p:spPr bwMode="auto">
          <a:xfrm>
            <a:off x="6490233" y="4502557"/>
            <a:ext cx="346075" cy="1539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cxnSp>
        <p:nvCxnSpPr>
          <p:cNvPr id="16403" name="AutoShape 28"/>
          <p:cNvCxnSpPr>
            <a:cxnSpLocks noChangeShapeType="1"/>
            <a:stCxn id="16402" idx="2"/>
            <a:endCxn id="16419" idx="2"/>
          </p:cNvCxnSpPr>
          <p:nvPr/>
        </p:nvCxnSpPr>
        <p:spPr bwMode="auto">
          <a:xfrm rot="5400000">
            <a:off x="3283483" y="2661057"/>
            <a:ext cx="1384300" cy="5375275"/>
          </a:xfrm>
          <a:prstGeom prst="bentConnector3">
            <a:avLst>
              <a:gd name="adj1" fmla="val 116398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404" name="Group 29"/>
          <p:cNvGrpSpPr>
            <a:grpSpLocks/>
          </p:cNvGrpSpPr>
          <p:nvPr/>
        </p:nvGrpSpPr>
        <p:grpSpPr bwMode="auto">
          <a:xfrm>
            <a:off x="5415495" y="3926295"/>
            <a:ext cx="1422400" cy="730250"/>
            <a:chOff x="920" y="1216"/>
            <a:chExt cx="896" cy="460"/>
          </a:xfrm>
        </p:grpSpPr>
        <p:sp>
          <p:nvSpPr>
            <p:cNvPr id="16411" name="Rectangle 30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EpetraExt</a:t>
              </a:r>
            </a:p>
          </p:txBody>
        </p:sp>
        <p:sp>
          <p:nvSpPr>
            <p:cNvPr id="16412" name="Rectangle 31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6405" name="Group 32"/>
          <p:cNvGrpSpPr>
            <a:grpSpLocks/>
          </p:cNvGrpSpPr>
          <p:nvPr/>
        </p:nvGrpSpPr>
        <p:grpSpPr bwMode="auto">
          <a:xfrm>
            <a:off x="7451725" y="4885145"/>
            <a:ext cx="1422400" cy="730250"/>
            <a:chOff x="920" y="1216"/>
            <a:chExt cx="896" cy="460"/>
          </a:xfrm>
        </p:grpSpPr>
        <p:sp>
          <p:nvSpPr>
            <p:cNvPr id="16409" name="Rectangle 33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Lib Only</a:t>
              </a:r>
            </a:p>
          </p:txBody>
        </p:sp>
        <p:sp>
          <p:nvSpPr>
            <p:cNvPr id="16410" name="Rectangle 34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B3FFB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6406" name="Group 35"/>
          <p:cNvGrpSpPr>
            <a:grpSpLocks/>
          </p:cNvGrpSpPr>
          <p:nvPr/>
        </p:nvGrpSpPr>
        <p:grpSpPr bwMode="auto">
          <a:xfrm>
            <a:off x="7451725" y="3426232"/>
            <a:ext cx="1422400" cy="730250"/>
            <a:chOff x="920" y="1216"/>
            <a:chExt cx="896" cy="460"/>
          </a:xfrm>
        </p:grpSpPr>
        <p:sp>
          <p:nvSpPr>
            <p:cNvPr id="16407" name="Rectangle 36"/>
            <p:cNvSpPr>
              <a:spLocks noChangeArrowheads="1"/>
            </p:cNvSpPr>
            <p:nvPr/>
          </p:nvSpPr>
          <p:spPr bwMode="auto">
            <a:xfrm>
              <a:off x="920" y="1313"/>
              <a:ext cx="896" cy="363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Libs &amp; Tests</a:t>
              </a:r>
            </a:p>
          </p:txBody>
        </p:sp>
        <p:sp>
          <p:nvSpPr>
            <p:cNvPr id="16408" name="Rectangle 37"/>
            <p:cNvSpPr>
              <a:spLocks noChangeArrowheads="1"/>
            </p:cNvSpPr>
            <p:nvPr/>
          </p:nvSpPr>
          <p:spPr bwMode="auto">
            <a:xfrm>
              <a:off x="920" y="1216"/>
              <a:ext cx="315" cy="97"/>
            </a:xfrm>
            <a:prstGeom prst="rect">
              <a:avLst/>
            </a:prstGeom>
            <a:solidFill>
              <a:srgbClr val="FFE5E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ransition spd="med" advTm="75766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31"/>
          <p:cNvSpPr txBox="1">
            <a:spLocks noChangeArrowheads="1"/>
          </p:cNvSpPr>
          <p:nvPr/>
        </p:nvSpPr>
        <p:spPr bwMode="auto">
          <a:xfrm>
            <a:off x="107993" y="2430470"/>
            <a:ext cx="8803772" cy="74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5401" tIns="62700" rIns="125401" bIns="62700">
            <a:sp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Extended Testing Support</a:t>
            </a:r>
          </a:p>
        </p:txBody>
      </p:sp>
    </p:spTree>
    <p:extLst>
      <p:ext uri="{BB962C8B-B14F-4D97-AF65-F5344CB8AC3E}">
        <p14:creationId xmlns:p14="http://schemas.microsoft.com/office/powerpoint/2010/main" val="2344626791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24260" y="126170"/>
            <a:ext cx="8295480" cy="381000"/>
          </a:xfrm>
        </p:spPr>
        <p:txBody>
          <a:bodyPr/>
          <a:lstStyle/>
          <a:p>
            <a:r>
              <a:rPr lang="en-US" altLang="en-US" dirty="0" smtClean="0"/>
              <a:t>TriBITS Standard Testing Layers</a:t>
            </a:r>
          </a:p>
        </p:txBody>
      </p: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1377643" y="6099372"/>
            <a:ext cx="2318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b="1" dirty="0" smtClean="0"/>
              <a:t>Coverage </a:t>
            </a:r>
            <a:r>
              <a:rPr lang="en-US" altLang="en-US" sz="2000" b="1" dirty="0"/>
              <a:t>Testing</a:t>
            </a:r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922885" y="625435"/>
            <a:ext cx="7796855" cy="506946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4" name="TextBox 5"/>
          <p:cNvSpPr txBox="1">
            <a:spLocks noChangeArrowheads="1"/>
          </p:cNvSpPr>
          <p:nvPr/>
        </p:nvSpPr>
        <p:spPr bwMode="auto">
          <a:xfrm>
            <a:off x="2094557" y="769013"/>
            <a:ext cx="545351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b="1" dirty="0" smtClean="0"/>
              <a:t>Nightly Testing</a:t>
            </a:r>
            <a:endParaRPr lang="en-US" altLang="en-US" sz="2400" b="1" dirty="0"/>
          </a:p>
          <a:p>
            <a:pPr algn="ctr"/>
            <a:r>
              <a:rPr lang="en-US" altLang="en-US" dirty="0">
                <a:solidFill>
                  <a:srgbClr val="000099"/>
                </a:solidFill>
              </a:rPr>
              <a:t>Secondary </a:t>
            </a:r>
            <a:r>
              <a:rPr lang="en-US" altLang="en-US" dirty="0" smtClean="0">
                <a:solidFill>
                  <a:srgbClr val="000099"/>
                </a:solidFill>
              </a:rPr>
              <a:t>Tested (ST)</a:t>
            </a:r>
            <a:endParaRPr lang="en-US" altLang="en-US" dirty="0">
              <a:solidFill>
                <a:srgbClr val="000099"/>
              </a:solidFill>
            </a:endParaRPr>
          </a:p>
          <a:p>
            <a:pPr algn="ctr"/>
            <a:r>
              <a:rPr lang="en-US" altLang="en-US" dirty="0">
                <a:solidFill>
                  <a:srgbClr val="D30AA5"/>
                </a:solidFill>
              </a:rPr>
              <a:t>CATEGORIES [BASIC </a:t>
            </a:r>
            <a:r>
              <a:rPr lang="en-US" altLang="en-US" dirty="0" smtClean="0">
                <a:solidFill>
                  <a:srgbClr val="D30AA5"/>
                </a:solidFill>
              </a:rPr>
              <a:t>CONTINUOUS NIGHTLY</a:t>
            </a:r>
            <a:r>
              <a:rPr lang="en-US" altLang="en-US" dirty="0">
                <a:solidFill>
                  <a:srgbClr val="D30AA5"/>
                </a:solidFill>
              </a:rPr>
              <a:t>]</a:t>
            </a:r>
          </a:p>
          <a:p>
            <a:pPr algn="ctr"/>
            <a:r>
              <a:rPr lang="en-US" altLang="en-US" dirty="0"/>
              <a:t>(more platforms, more TPLs)</a:t>
            </a:r>
          </a:p>
        </p:txBody>
      </p: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1537612" y="2125376"/>
            <a:ext cx="6567401" cy="3493318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TextBox 7"/>
          <p:cNvSpPr txBox="1">
            <a:spLocks noChangeArrowheads="1"/>
          </p:cNvSpPr>
          <p:nvPr/>
        </p:nvSpPr>
        <p:spPr bwMode="auto">
          <a:xfrm>
            <a:off x="2709037" y="2266808"/>
            <a:ext cx="422455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b="1" dirty="0" smtClean="0"/>
              <a:t>Post-Push </a:t>
            </a:r>
            <a:r>
              <a:rPr lang="en-US" altLang="en-US" sz="2400" b="1" dirty="0"/>
              <a:t>CI </a:t>
            </a:r>
            <a:r>
              <a:rPr lang="en-US" altLang="en-US" sz="2400" b="1" dirty="0" smtClean="0"/>
              <a:t>Testing</a:t>
            </a:r>
            <a:endParaRPr lang="en-US" altLang="en-US" sz="2400" b="1" dirty="0"/>
          </a:p>
          <a:p>
            <a:pPr algn="ctr"/>
            <a:r>
              <a:rPr lang="en-US" altLang="en-US" dirty="0">
                <a:solidFill>
                  <a:srgbClr val="000099"/>
                </a:solidFill>
              </a:rPr>
              <a:t>Secondary </a:t>
            </a:r>
            <a:r>
              <a:rPr lang="en-US" altLang="en-US" dirty="0" smtClean="0">
                <a:solidFill>
                  <a:srgbClr val="000099"/>
                </a:solidFill>
              </a:rPr>
              <a:t>Tested (ST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algn="ctr"/>
            <a:r>
              <a:rPr lang="en-US" altLang="en-US" dirty="0">
                <a:solidFill>
                  <a:srgbClr val="D30AA5"/>
                </a:solidFill>
              </a:rPr>
              <a:t>CATEGORIES [BASIC </a:t>
            </a:r>
            <a:r>
              <a:rPr lang="en-US" altLang="en-US" dirty="0" smtClean="0">
                <a:solidFill>
                  <a:srgbClr val="D30AA5"/>
                </a:solidFill>
              </a:rPr>
              <a:t>CONTINUOUS]</a:t>
            </a:r>
            <a:endParaRPr lang="en-US" altLang="en-US" dirty="0">
              <a:solidFill>
                <a:srgbClr val="D30AA5"/>
              </a:solidFill>
            </a:endParaRPr>
          </a:p>
          <a:p>
            <a:pPr algn="ctr"/>
            <a:r>
              <a:rPr lang="en-US" altLang="en-US" dirty="0"/>
              <a:t>(post-push </a:t>
            </a:r>
            <a:r>
              <a:rPr lang="en-US" altLang="en-US" dirty="0" err="1" smtClean="0"/>
              <a:t>CTest</a:t>
            </a:r>
            <a:r>
              <a:rPr lang="en-US" altLang="en-US" dirty="0" smtClean="0"/>
              <a:t>/CDash</a:t>
            </a:r>
            <a:r>
              <a:rPr lang="en-US" altLang="en-US" dirty="0"/>
              <a:t>, Linux/GCC)</a:t>
            </a: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2555418" y="3584766"/>
            <a:ext cx="4531789" cy="195614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8" name="TextBox 9"/>
          <p:cNvSpPr txBox="1">
            <a:spLocks noChangeArrowheads="1"/>
          </p:cNvSpPr>
          <p:nvPr/>
        </p:nvSpPr>
        <p:spPr bwMode="auto">
          <a:xfrm>
            <a:off x="2977872" y="3802740"/>
            <a:ext cx="3686881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b="1" dirty="0" smtClean="0"/>
              <a:t>Pre-Push CI Testing</a:t>
            </a:r>
            <a:endParaRPr lang="en-US" altLang="en-US" sz="2400" b="1" dirty="0"/>
          </a:p>
          <a:p>
            <a:pPr algn="ctr"/>
            <a:r>
              <a:rPr lang="en-US" altLang="en-US" dirty="0">
                <a:solidFill>
                  <a:srgbClr val="000099"/>
                </a:solidFill>
              </a:rPr>
              <a:t>Primary </a:t>
            </a:r>
            <a:r>
              <a:rPr lang="en-US" altLang="en-US" dirty="0" smtClean="0">
                <a:solidFill>
                  <a:srgbClr val="000099"/>
                </a:solidFill>
              </a:rPr>
              <a:t>Tested (PT)</a:t>
            </a:r>
            <a:endParaRPr lang="en-US" altLang="en-US" dirty="0">
              <a:solidFill>
                <a:srgbClr val="000099"/>
              </a:solidFill>
            </a:endParaRPr>
          </a:p>
          <a:p>
            <a:pPr algn="ctr"/>
            <a:r>
              <a:rPr lang="en-US" altLang="en-US" dirty="0">
                <a:solidFill>
                  <a:srgbClr val="D30AA5"/>
                </a:solidFill>
              </a:rPr>
              <a:t>CATEGORIES </a:t>
            </a:r>
            <a:r>
              <a:rPr lang="en-US" altLang="en-US" dirty="0" smtClean="0">
                <a:solidFill>
                  <a:srgbClr val="D30AA5"/>
                </a:solidFill>
              </a:rPr>
              <a:t>[BASIC]</a:t>
            </a:r>
            <a:endParaRPr lang="en-US" altLang="en-US" dirty="0">
              <a:solidFill>
                <a:srgbClr val="D30AA5"/>
              </a:solidFill>
            </a:endParaRPr>
          </a:p>
          <a:p>
            <a:pPr algn="ctr"/>
            <a:r>
              <a:rPr lang="en-US" altLang="en-US" dirty="0"/>
              <a:t>(</a:t>
            </a:r>
            <a:r>
              <a:rPr lang="en-US" altLang="en-US" dirty="0" smtClean="0"/>
              <a:t>pre-push checkin-test.py</a:t>
            </a:r>
            <a:r>
              <a:rPr lang="en-US" altLang="en-US" dirty="0"/>
              <a:t>)</a:t>
            </a:r>
          </a:p>
        </p:txBody>
      </p:sp>
      <p:sp>
        <p:nvSpPr>
          <p:cNvPr id="33" name="TextBox 14"/>
          <p:cNvSpPr txBox="1">
            <a:spLocks noChangeArrowheads="1"/>
          </p:cNvSpPr>
          <p:nvPr/>
        </p:nvSpPr>
        <p:spPr bwMode="auto">
          <a:xfrm>
            <a:off x="5084990" y="6139695"/>
            <a:ext cx="33831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b="1" dirty="0" smtClean="0"/>
              <a:t>Memory </a:t>
            </a:r>
            <a:r>
              <a:rPr lang="en-US" altLang="en-US" sz="2000" b="1" dirty="0"/>
              <a:t>(</a:t>
            </a:r>
            <a:r>
              <a:rPr lang="en-US" altLang="en-US" sz="2000" b="1" dirty="0" err="1"/>
              <a:t>Valgrind</a:t>
            </a:r>
            <a:r>
              <a:rPr lang="en-US" altLang="en-US" sz="2000" b="1" dirty="0"/>
              <a:t>) Testing</a:t>
            </a:r>
          </a:p>
        </p:txBody>
      </p:sp>
      <p:cxnSp>
        <p:nvCxnSpPr>
          <p:cNvPr id="34" name="Straight Arrow Connector 16"/>
          <p:cNvCxnSpPr>
            <a:cxnSpLocks noChangeShapeType="1"/>
            <a:stCxn id="33" idx="0"/>
            <a:endCxn id="23" idx="5"/>
          </p:cNvCxnSpPr>
          <p:nvPr/>
        </p:nvCxnSpPr>
        <p:spPr bwMode="auto">
          <a:xfrm flipV="1">
            <a:off x="6776543" y="4952490"/>
            <a:ext cx="801374" cy="118720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18"/>
          <p:cNvCxnSpPr>
            <a:cxnSpLocks noChangeShapeType="1"/>
            <a:stCxn id="21" idx="0"/>
          </p:cNvCxnSpPr>
          <p:nvPr/>
        </p:nvCxnSpPr>
        <p:spPr bwMode="auto">
          <a:xfrm flipV="1">
            <a:off x="2536871" y="5444070"/>
            <a:ext cx="422119" cy="65530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Left Brace 24"/>
          <p:cNvSpPr>
            <a:spLocks/>
          </p:cNvSpPr>
          <p:nvPr/>
        </p:nvSpPr>
        <p:spPr bwMode="auto">
          <a:xfrm>
            <a:off x="654600" y="625435"/>
            <a:ext cx="268286" cy="4877371"/>
          </a:xfrm>
          <a:prstGeom prst="leftBrace">
            <a:avLst>
              <a:gd name="adj1" fmla="val 837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7" name="TextBox 25"/>
          <p:cNvSpPr txBox="1">
            <a:spLocks noChangeArrowheads="1"/>
          </p:cNvSpPr>
          <p:nvPr/>
        </p:nvSpPr>
        <p:spPr bwMode="auto">
          <a:xfrm rot="16200000">
            <a:off x="-1424368" y="2766376"/>
            <a:ext cx="36365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b="1" dirty="0">
                <a:solidFill>
                  <a:srgbClr val="0033CC"/>
                </a:solidFill>
              </a:rPr>
              <a:t>Correctness Testing</a:t>
            </a:r>
          </a:p>
        </p:txBody>
      </p:sp>
    </p:spTree>
  </p:cSld>
  <p:clrMapOvr>
    <a:masterClrMapping/>
  </p:clrMapOvr>
  <p:transition spd="med" advTm="75766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33" grpId="0"/>
      <p:bldP spid="36" grpId="0" animBg="1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Pre-Push CI Testing: checkin-test.py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24260" y="702245"/>
            <a:ext cx="8488207" cy="555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>
            <a:lvl1pPr marL="342900" indent="-17145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17145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17145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20000"/>
              </a:spcAft>
              <a:buSzPct val="100000"/>
            </a:pPr>
            <a:r>
              <a:rPr lang="en-US" altLang="en-US" sz="2400" dirty="0" smtClean="0">
                <a:solidFill>
                  <a:srgbClr val="D30AA5"/>
                </a:solidFill>
              </a:rPr>
              <a:t>      </a:t>
            </a:r>
            <a:r>
              <a:rPr lang="en-US" altLang="en-US" sz="4800" dirty="0" smtClean="0">
                <a:solidFill>
                  <a:srgbClr val="D30AA5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checkin-test.py --do-all --push</a:t>
            </a:r>
            <a:endParaRPr lang="en-US" altLang="en-US" sz="2400" dirty="0">
              <a:solidFill>
                <a:srgbClr val="D30AA5"/>
              </a:solidFill>
            </a:endParaRPr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2400" dirty="0" smtClean="0"/>
              <a:t>Integrates with latest version in remote </a:t>
            </a:r>
            <a:r>
              <a:rPr lang="en-US" altLang="en-US" sz="2400" dirty="0" err="1" smtClean="0"/>
              <a:t>git</a:t>
            </a:r>
            <a:r>
              <a:rPr lang="en-US" altLang="en-US" sz="2400" dirty="0" smtClean="0"/>
              <a:t> repositories</a:t>
            </a:r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2400" dirty="0" smtClean="0"/>
              <a:t>Figures </a:t>
            </a:r>
            <a:r>
              <a:rPr lang="en-US" altLang="en-US" sz="2400" dirty="0"/>
              <a:t>out </a:t>
            </a:r>
            <a:r>
              <a:rPr lang="en-US" altLang="en-US" sz="2400" dirty="0" smtClean="0"/>
              <a:t>modified packages</a:t>
            </a:r>
          </a:p>
          <a:p>
            <a:pPr marL="457200" lvl="2" indent="0">
              <a:spcAft>
                <a:spcPts val="0"/>
              </a:spcAft>
              <a:buSzPct val="100000"/>
            </a:pPr>
            <a:r>
              <a:rPr lang="en-US" altLang="en-US" sz="3600" dirty="0" smtClean="0">
                <a:solidFill>
                  <a:srgbClr val="008657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Modified </a:t>
            </a:r>
            <a:r>
              <a:rPr lang="en-US" altLang="en-US" sz="3600" dirty="0">
                <a:solidFill>
                  <a:srgbClr val="008657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file: 'packages/</a:t>
            </a:r>
            <a:r>
              <a:rPr lang="en-US" altLang="en-US" sz="3600" dirty="0" err="1">
                <a:solidFill>
                  <a:srgbClr val="008657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teuchos</a:t>
            </a:r>
            <a:r>
              <a:rPr lang="en-US" altLang="en-US" sz="3600" dirty="0">
                <a:solidFill>
                  <a:srgbClr val="008657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/CMakeLists.txt'</a:t>
            </a:r>
          </a:p>
          <a:p>
            <a:pPr marL="457200" lvl="2" indent="0">
              <a:spcAft>
                <a:spcPts val="0"/>
              </a:spcAft>
              <a:buSzPct val="100000"/>
            </a:pPr>
            <a:r>
              <a:rPr lang="en-US" altLang="en-US" sz="3600" dirty="0">
                <a:solidFill>
                  <a:srgbClr val="008657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=&gt; Enabling 'Teuchos'!</a:t>
            </a:r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2400" dirty="0" smtClean="0"/>
              <a:t>Enables </a:t>
            </a:r>
            <a:r>
              <a:rPr lang="en-US" altLang="en-US" sz="2400" dirty="0"/>
              <a:t>all </a:t>
            </a:r>
            <a:r>
              <a:rPr lang="en-US" altLang="en-US" sz="2400" dirty="0" smtClean="0"/>
              <a:t>forward/downstream packages &amp; tests</a:t>
            </a:r>
            <a:endParaRPr lang="en-US" altLang="en-US" sz="2400" dirty="0"/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2400" dirty="0"/>
              <a:t>Configures, </a:t>
            </a:r>
            <a:r>
              <a:rPr lang="en-US" altLang="en-US" sz="2400" dirty="0" smtClean="0"/>
              <a:t>builds, and runs tests</a:t>
            </a:r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2400" dirty="0" smtClean="0"/>
              <a:t>Does the push (if all builds/tests pass)</a:t>
            </a:r>
            <a:endParaRPr lang="en-US" altLang="en-US" sz="2400" dirty="0"/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2400" dirty="0"/>
              <a:t>Sends </a:t>
            </a:r>
            <a:r>
              <a:rPr lang="en-US" altLang="en-US" sz="2400" dirty="0" smtClean="0"/>
              <a:t>notification emails</a:t>
            </a:r>
            <a:endParaRPr lang="en-US" altLang="en-US" sz="2400" dirty="0"/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2400" dirty="0" smtClean="0"/>
              <a:t>Fully </a:t>
            </a:r>
            <a:r>
              <a:rPr lang="en-US" altLang="en-US" sz="2400" dirty="0"/>
              <a:t>customizable (enabled packages, build cases, etc.)</a:t>
            </a:r>
          </a:p>
          <a:p>
            <a:pPr>
              <a:spcAft>
                <a:spcPct val="20000"/>
              </a:spcAft>
              <a:buSzPct val="100000"/>
              <a:buFont typeface="Arial" charset="0"/>
              <a:buChar char="•"/>
            </a:pPr>
            <a:r>
              <a:rPr lang="en-US" altLang="en-US" sz="2400" dirty="0"/>
              <a:t>Documentation: </a:t>
            </a:r>
            <a:r>
              <a:rPr lang="en-US" altLang="en-US" sz="2400" dirty="0">
                <a:solidFill>
                  <a:srgbClr val="D30AA5"/>
                </a:solidFill>
              </a:rPr>
              <a:t>checkin-test.py --help</a:t>
            </a:r>
          </a:p>
        </p:txBody>
      </p:sp>
    </p:spTree>
    <p:extLst>
      <p:ext uri="{BB962C8B-B14F-4D97-AF65-F5344CB8AC3E}">
        <p14:creationId xmlns:p14="http://schemas.microsoft.com/office/powerpoint/2010/main" val="3198129426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1"/>
          <p:cNvSpPr txBox="1">
            <a:spLocks noChangeArrowheads="1"/>
          </p:cNvSpPr>
          <p:nvPr/>
        </p:nvSpPr>
        <p:spPr bwMode="auto">
          <a:xfrm>
            <a:off x="267029" y="489842"/>
            <a:ext cx="8803772" cy="8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5401" tIns="62700" rIns="125401" bIns="6270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The Problem =&gt; Develop and Deploy Complex Software</a:t>
            </a:r>
          </a:p>
          <a:p>
            <a:endParaRPr lang="en-US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93830" y="1877672"/>
            <a:ext cx="8876971" cy="162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30188" indent="-230188" algn="l" rtl="0" eaLnBrk="1" fontAlgn="base" hangingPunct="1">
              <a:lnSpc>
                <a:spcPct val="90000"/>
              </a:lnSpc>
              <a:spcBef>
                <a:spcPts val="14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625475" indent="-2794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indent="-230188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144588" indent="-173038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–"/>
              <a:defRPr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482725" indent="-22225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»"/>
              <a:defRPr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Clr>
                <a:srgbClr val="008657"/>
              </a:buClr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</a:rPr>
              <a:t>Multiple software repositories and distributed development teams</a:t>
            </a:r>
          </a:p>
          <a:p>
            <a:pPr defTabSz="914400">
              <a:buClr>
                <a:srgbClr val="008657"/>
              </a:buClr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</a:rPr>
              <a:t>Multiple compiled programming languages (C, C++, Fortran) and mixed-language programs</a:t>
            </a:r>
          </a:p>
          <a:p>
            <a:pPr defTabSz="914400">
              <a:buClr>
                <a:srgbClr val="008657"/>
              </a:buClr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</a:rPr>
              <a:t>Multiple development and deployment platforms (Linux, Windows, Super-Computers, etc.)</a:t>
            </a:r>
          </a:p>
          <a:p>
            <a:pPr defTabSz="914400">
              <a:buClr>
                <a:srgbClr val="008657"/>
              </a:buClr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</a:rPr>
              <a:t>Stringent software quality requirements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231"/>
          <p:cNvSpPr txBox="1">
            <a:spLocks noChangeArrowheads="1"/>
          </p:cNvSpPr>
          <p:nvPr/>
        </p:nvSpPr>
        <p:spPr bwMode="auto">
          <a:xfrm>
            <a:off x="193830" y="4253532"/>
            <a:ext cx="8525910" cy="8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5401" tIns="62700" rIns="125401" bIns="6270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Solution Approach </a:t>
            </a:r>
          </a:p>
          <a:p>
            <a:r>
              <a:rPr lang="en-US" sz="24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    =&gt;  TriBITS custom CMake build &amp; test framework</a:t>
            </a:r>
          </a:p>
        </p:txBody>
      </p:sp>
    </p:spTree>
    <p:extLst>
      <p:ext uri="{BB962C8B-B14F-4D97-AF65-F5344CB8AC3E}">
        <p14:creationId xmlns:p14="http://schemas.microsoft.com/office/powerpoint/2010/main" val="1957538216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9" y="847704"/>
            <a:ext cx="5458587" cy="2376820"/>
          </a:xfrm>
          <a:prstGeom prst="rect">
            <a:avLst/>
          </a:prstGeom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6170"/>
            <a:ext cx="9143999" cy="381000"/>
          </a:xfrm>
        </p:spPr>
        <p:txBody>
          <a:bodyPr/>
          <a:lstStyle/>
          <a:p>
            <a:r>
              <a:rPr lang="en-US" altLang="en-US" dirty="0" smtClean="0"/>
              <a:t> Post-Push Testing: </a:t>
            </a:r>
            <a:r>
              <a:rPr lang="en-US" altLang="en-US" sz="44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TRIBITS_CTEST_DRIVER()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58473" y="2780268"/>
            <a:ext cx="5439834" cy="1920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142204" y="2899143"/>
            <a:ext cx="200363" cy="752475"/>
          </a:xfrm>
          <a:custGeom>
            <a:avLst/>
            <a:gdLst>
              <a:gd name="connsiteX0" fmla="*/ 400726 w 400726"/>
              <a:gd name="connsiteY0" fmla="*/ 0 h 752475"/>
              <a:gd name="connsiteX1" fmla="*/ 676 w 400726"/>
              <a:gd name="connsiteY1" fmla="*/ 466725 h 752475"/>
              <a:gd name="connsiteX2" fmla="*/ 324526 w 400726"/>
              <a:gd name="connsiteY2" fmla="*/ 752475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726" h="752475">
                <a:moveTo>
                  <a:pt x="400726" y="0"/>
                </a:moveTo>
                <a:cubicBezTo>
                  <a:pt x="207051" y="170656"/>
                  <a:pt x="13376" y="341313"/>
                  <a:pt x="676" y="466725"/>
                </a:cubicBezTo>
                <a:cubicBezTo>
                  <a:pt x="-12024" y="592138"/>
                  <a:pt x="156251" y="672306"/>
                  <a:pt x="324526" y="752475"/>
                </a:cubicBezTo>
              </a:path>
            </a:pathLst>
          </a:cu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TextBox 25"/>
          <p:cNvSpPr txBox="1">
            <a:spLocks noChangeArrowheads="1"/>
          </p:cNvSpPr>
          <p:nvPr/>
        </p:nvSpPr>
        <p:spPr bwMode="auto">
          <a:xfrm>
            <a:off x="5992985" y="706398"/>
            <a:ext cx="3033995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smtClean="0">
                <a:solidFill>
                  <a:srgbClr val="000099"/>
                </a:solidFill>
              </a:rPr>
              <a:t>CDash Dashboard </a:t>
            </a:r>
            <a:r>
              <a:rPr lang="en-US" altLang="en-US" sz="2200" b="1" smtClean="0">
                <a:solidFill>
                  <a:srgbClr val="000099"/>
                </a:solidFill>
              </a:rPr>
              <a:t>for 4/6/2014</a:t>
            </a:r>
            <a:endParaRPr lang="en-US" altLang="en-US" sz="2200" b="1" dirty="0" smtClean="0">
              <a:solidFill>
                <a:srgbClr val="0000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Rolled-up summaries for each build case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Nightly, CI, Experimental build cases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9" name="TextBox 25"/>
          <p:cNvSpPr txBox="1">
            <a:spLocks noChangeArrowheads="1"/>
          </p:cNvSpPr>
          <p:nvPr/>
        </p:nvSpPr>
        <p:spPr bwMode="auto">
          <a:xfrm>
            <a:off x="5992985" y="3394748"/>
            <a:ext cx="3033995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200" b="1" dirty="0" smtClean="0">
                <a:solidFill>
                  <a:srgbClr val="000099"/>
                </a:solidFill>
              </a:rPr>
              <a:t>CDash CI Iterations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Individual packages built in sequence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Targeted emails for failed package build &amp;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Failed packages disabled in downstream packages</a:t>
            </a:r>
          </a:p>
          <a:p>
            <a:pPr lvl="1"/>
            <a:r>
              <a:rPr lang="en-US" altLang="en-US" dirty="0" smtClean="0"/>
              <a:t>=&gt; </a:t>
            </a:r>
            <a:r>
              <a:rPr lang="en-US" altLang="en-US" dirty="0" smtClean="0">
                <a:solidFill>
                  <a:srgbClr val="000099"/>
                </a:solidFill>
              </a:rPr>
              <a:t>Don’t propagate failures!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73" y="3485198"/>
            <a:ext cx="5491930" cy="1309871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22" name="Rectangle 21"/>
          <p:cNvSpPr/>
          <p:nvPr/>
        </p:nvSpPr>
        <p:spPr bwMode="auto">
          <a:xfrm>
            <a:off x="347450" y="3006545"/>
            <a:ext cx="5439834" cy="192025"/>
          </a:xfrm>
          <a:prstGeom prst="rect">
            <a:avLst/>
          </a:prstGeom>
          <a:noFill/>
          <a:ln w="38100" cap="flat" cmpd="sng" algn="ctr">
            <a:solidFill>
              <a:srgbClr val="0086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117020" y="3166758"/>
            <a:ext cx="214599" cy="1760037"/>
          </a:xfrm>
          <a:custGeom>
            <a:avLst/>
            <a:gdLst>
              <a:gd name="connsiteX0" fmla="*/ 400726 w 400726"/>
              <a:gd name="connsiteY0" fmla="*/ 0 h 752475"/>
              <a:gd name="connsiteX1" fmla="*/ 676 w 400726"/>
              <a:gd name="connsiteY1" fmla="*/ 466725 h 752475"/>
              <a:gd name="connsiteX2" fmla="*/ 324526 w 400726"/>
              <a:gd name="connsiteY2" fmla="*/ 752475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726" h="752475">
                <a:moveTo>
                  <a:pt x="400726" y="0"/>
                </a:moveTo>
                <a:cubicBezTo>
                  <a:pt x="207051" y="170656"/>
                  <a:pt x="13376" y="341313"/>
                  <a:pt x="676" y="466725"/>
                </a:cubicBezTo>
                <a:cubicBezTo>
                  <a:pt x="-12024" y="592138"/>
                  <a:pt x="156251" y="672306"/>
                  <a:pt x="324526" y="752475"/>
                </a:cubicBezTo>
              </a:path>
            </a:pathLst>
          </a:custGeom>
          <a:noFill/>
          <a:ln w="12700" cap="flat" cmpd="sng" algn="ctr">
            <a:solidFill>
              <a:srgbClr val="008657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35" y="4975389"/>
            <a:ext cx="5477640" cy="1295581"/>
          </a:xfrm>
          <a:prstGeom prst="rect">
            <a:avLst/>
          </a:prstGeom>
          <a:ln>
            <a:solidFill>
              <a:srgbClr val="008657"/>
            </a:solidFill>
          </a:ln>
        </p:spPr>
      </p:pic>
    </p:spTree>
    <p:extLst>
      <p:ext uri="{BB962C8B-B14F-4D97-AF65-F5344CB8AC3E}">
        <p14:creationId xmlns:p14="http://schemas.microsoft.com/office/powerpoint/2010/main" val="3103439762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24259" y="126170"/>
            <a:ext cx="8526065" cy="381000"/>
          </a:xfrm>
        </p:spPr>
        <p:txBody>
          <a:bodyPr/>
          <a:lstStyle/>
          <a:p>
            <a:r>
              <a:rPr lang="en-US" altLang="en-US" dirty="0" smtClean="0"/>
              <a:t>TriBITS Miscellaneous Facts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6710" y="663840"/>
            <a:ext cx="8756650" cy="58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TriBITS System Dependencies: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TriBITS Core: Basic configure, build, test &amp; install </a:t>
            </a:r>
          </a:p>
          <a:p>
            <a:pPr marL="1085850" lvl="3">
              <a:spcAft>
                <a:spcPts val="0"/>
              </a:spcAft>
              <a:buSzPct val="100000"/>
              <a:defRPr/>
            </a:pPr>
            <a:r>
              <a:rPr lang="en-US" sz="2400" b="1" dirty="0" smtClean="0"/>
              <a:t>=&gt;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Only raw CMake (2.8.4+)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TriBITS Extra SE tools (checkin-test.py, …)</a:t>
            </a:r>
          </a:p>
          <a:p>
            <a:pPr marL="1085850" lvl="3">
              <a:spcAft>
                <a:spcPts val="0"/>
              </a:spcAft>
              <a:buSzPct val="100000"/>
              <a:defRPr/>
            </a:pPr>
            <a:r>
              <a:rPr lang="en-US" sz="2400" b="1" dirty="0" smtClean="0"/>
              <a:t>=&gt;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008657"/>
                </a:solidFill>
              </a:rPr>
              <a:t>Git</a:t>
            </a:r>
            <a:r>
              <a:rPr lang="en-US" sz="2400" dirty="0" smtClean="0">
                <a:solidFill>
                  <a:srgbClr val="008657"/>
                </a:solidFill>
              </a:rPr>
              <a:t>  (1.7.0.4+) and Python 2.4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Usage of TriBITS: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Trilinos (SNL, originating project)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ORNL: SCALE, </a:t>
            </a:r>
            <a:r>
              <a:rPr lang="en-US" sz="2400" dirty="0" err="1" smtClean="0"/>
              <a:t>Exnihilo</a:t>
            </a:r>
            <a:r>
              <a:rPr lang="en-US" sz="2400" dirty="0" smtClean="0"/>
              <a:t>, </a:t>
            </a:r>
            <a:r>
              <a:rPr lang="en-US" sz="2400" dirty="0" err="1" smtClean="0"/>
              <a:t>DataTransferKit</a:t>
            </a:r>
            <a:endParaRPr lang="en-US" sz="2400" dirty="0" smtClean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Non-ORNL: MPACT (Univ. of Misc.), COBRA-TF (Penn. State)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CASL-Related: VERA</a:t>
            </a:r>
            <a:endParaRPr lang="en-US" sz="2400" dirty="0" smtClean="0">
              <a:solidFill>
                <a:srgbClr val="000099"/>
              </a:solidFill>
            </a:endParaRP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99"/>
                </a:solidFill>
              </a:rPr>
              <a:t>TriBITS Development &amp; Distribution: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3-clause BSD-like license, Copyright SNL</a:t>
            </a:r>
            <a:endParaRPr lang="en-US" sz="24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Current: Trilinos (trilinos.sandia.gov), CASL (</a:t>
            </a:r>
            <a:r>
              <a:rPr lang="en-US" sz="2400" dirty="0" err="1" smtClean="0"/>
              <a:t>casl-dev</a:t>
            </a:r>
            <a:r>
              <a:rPr lang="en-US" sz="2400" dirty="0" smtClean="0"/>
              <a:t>)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Near future: </a:t>
            </a:r>
            <a:r>
              <a:rPr lang="en-US" sz="2400" b="1" dirty="0" err="1" smtClean="0">
                <a:solidFill>
                  <a:srgbClr val="D30AA5"/>
                </a:solidFill>
              </a:rPr>
              <a:t>Github</a:t>
            </a:r>
            <a:r>
              <a:rPr lang="en-US" sz="2400" dirty="0" smtClean="0">
                <a:solidFill>
                  <a:srgbClr val="D30AA5"/>
                </a:solidFill>
              </a:rPr>
              <a:t> </a:t>
            </a:r>
            <a:r>
              <a:rPr lang="en-US" sz="2400" dirty="0" smtClean="0"/>
              <a:t>(public repo, global pull)</a:t>
            </a:r>
          </a:p>
        </p:txBody>
      </p:sp>
    </p:spTree>
    <p:extLst>
      <p:ext uri="{BB962C8B-B14F-4D97-AF65-F5344CB8AC3E}">
        <p14:creationId xmlns:p14="http://schemas.microsoft.com/office/powerpoint/2010/main" val="3814119040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77880" y="3966670"/>
            <a:ext cx="8026645" cy="21838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4488" indent="-344488" eaLnBrk="0" hangingPunct="0">
              <a:lnSpc>
                <a:spcPct val="90000"/>
              </a:lnSpc>
              <a:spcBef>
                <a:spcPts val="1200"/>
              </a:spcBef>
              <a:buClr>
                <a:srgbClr val="006C3A"/>
              </a:buClr>
              <a:buFont typeface="Arial" pitchFamily="34" charset="0"/>
              <a:buChar char="•"/>
            </a:pPr>
            <a:r>
              <a:rPr lang="en-US" sz="3600" b="1" dirty="0" smtClean="0">
                <a:latin typeface="Arial Narrow" pitchFamily="34" charset="0"/>
              </a:rPr>
              <a:t>Contact: </a:t>
            </a:r>
            <a:r>
              <a:rPr lang="en-US" sz="3600" dirty="0" smtClean="0">
                <a:latin typeface="Arial Narrow" pitchFamily="34" charset="0"/>
              </a:rPr>
              <a:t>bartlettra@ornl.gov</a:t>
            </a:r>
          </a:p>
          <a:p>
            <a:pPr marL="344488" indent="-344488" eaLnBrk="0" hangingPunct="0">
              <a:lnSpc>
                <a:spcPct val="90000"/>
              </a:lnSpc>
              <a:spcBef>
                <a:spcPts val="1200"/>
              </a:spcBef>
              <a:buClr>
                <a:srgbClr val="006C3A"/>
              </a:buClr>
              <a:buFont typeface="Arial" pitchFamily="34" charset="0"/>
              <a:buChar char="•"/>
            </a:pPr>
            <a:r>
              <a:rPr lang="en-US" sz="3600" b="1" dirty="0" smtClean="0">
                <a:latin typeface="Arial Narrow" pitchFamily="34" charset="0"/>
              </a:rPr>
              <a:t>Sponsors</a:t>
            </a:r>
            <a:r>
              <a:rPr lang="en-US" sz="3600" b="1" dirty="0">
                <a:latin typeface="Arial Narrow" pitchFamily="34" charset="0"/>
              </a:rPr>
              <a:t>: </a:t>
            </a:r>
          </a:p>
          <a:p>
            <a:pPr marL="690563" lvl="1" indent="-346075" eaLnBrk="0" hangingPunct="0">
              <a:lnSpc>
                <a:spcPct val="90000"/>
              </a:lnSpc>
              <a:spcBef>
                <a:spcPts val="1200"/>
              </a:spcBef>
              <a:buClr>
                <a:srgbClr val="006C3A"/>
              </a:buClr>
              <a:buFont typeface="Arial Narrow" pitchFamily="34" charset="0"/>
              <a:buChar char="–"/>
            </a:pPr>
            <a:r>
              <a:rPr lang="en-US" sz="3200" dirty="0" smtClean="0">
                <a:latin typeface="Arial Narrow" pitchFamily="34" charset="0"/>
              </a:rPr>
              <a:t>CASL: Consortium for the Advanced Simulation of Lightwater reactors</a:t>
            </a:r>
          </a:p>
        </p:txBody>
      </p:sp>
    </p:spTree>
    <p:extLst>
      <p:ext uri="{BB962C8B-B14F-4D97-AF65-F5344CB8AC3E}">
        <p14:creationId xmlns:p14="http://schemas.microsoft.com/office/powerpoint/2010/main" val="3752136105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31"/>
          <p:cNvSpPr txBox="1">
            <a:spLocks noChangeArrowheads="1"/>
          </p:cNvSpPr>
          <p:nvPr/>
        </p:nvSpPr>
        <p:spPr bwMode="auto">
          <a:xfrm>
            <a:off x="78615" y="2430470"/>
            <a:ext cx="8803772" cy="197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5401" tIns="62700" rIns="125401" bIns="6270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Why CMake?</a:t>
            </a:r>
          </a:p>
          <a:p>
            <a:pPr algn="ctr"/>
            <a:endParaRPr lang="en-US" sz="4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Why TriBITS?</a:t>
            </a:r>
            <a:endParaRPr lang="en-US" sz="4000" b="1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8761638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CMake?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210" y="524399"/>
            <a:ext cx="9103790" cy="636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/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400" dirty="0"/>
              <a:t>Open-source tools maintained and used by a large community and supported by a profession software development company (Kitware).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0099"/>
                </a:solidFill>
              </a:rPr>
              <a:t>CMake: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Simplified </a:t>
            </a:r>
            <a:r>
              <a:rPr lang="en-US" sz="2000" dirty="0"/>
              <a:t>build </a:t>
            </a:r>
            <a:r>
              <a:rPr lang="en-US" sz="2000" dirty="0" smtClean="0"/>
              <a:t>system, easier maintenance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Improved </a:t>
            </a:r>
            <a:r>
              <a:rPr lang="en-US" sz="2000" dirty="0"/>
              <a:t>mechanism for extending capabilities </a:t>
            </a:r>
            <a:r>
              <a:rPr lang="en-US" sz="2000" dirty="0" smtClean="0"/>
              <a:t>(CMake language)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Support </a:t>
            </a:r>
            <a:r>
              <a:rPr lang="en-US" sz="2000" dirty="0"/>
              <a:t>for all major C, C++, and Fortran compilers.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Automatic full </a:t>
            </a:r>
            <a:r>
              <a:rPr lang="en-US" sz="2000" dirty="0"/>
              <a:t>dependency </a:t>
            </a:r>
            <a:r>
              <a:rPr lang="en-US" sz="2000" dirty="0" smtClean="0"/>
              <a:t>tracking (headers, src, mod, obj, libs, exec)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Faster </a:t>
            </a:r>
            <a:r>
              <a:rPr lang="en-US" sz="2000" dirty="0"/>
              <a:t>configure times (</a:t>
            </a:r>
            <a:r>
              <a:rPr lang="en-US" sz="2000" dirty="0" smtClean="0"/>
              <a:t>e.g. &gt; 10x faster than autotools)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Shared </a:t>
            </a:r>
            <a:r>
              <a:rPr lang="en-US" sz="2000" dirty="0"/>
              <a:t>libraries on </a:t>
            </a:r>
            <a:r>
              <a:rPr lang="en-US" sz="2000" dirty="0" smtClean="0"/>
              <a:t>all platforms and compilers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Support </a:t>
            </a:r>
            <a:r>
              <a:rPr lang="en-US" sz="2000" dirty="0"/>
              <a:t>for MS Windows </a:t>
            </a:r>
            <a:r>
              <a:rPr lang="en-US" sz="2000" dirty="0" smtClean="0"/>
              <a:t>(e.g. Visual </a:t>
            </a:r>
            <a:r>
              <a:rPr lang="en-US" sz="2000" dirty="0"/>
              <a:t>Studio </a:t>
            </a:r>
            <a:r>
              <a:rPr lang="en-US" sz="2000" dirty="0" smtClean="0"/>
              <a:t>projects)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Portable support </a:t>
            </a:r>
            <a:r>
              <a:rPr lang="en-US" sz="2000" dirty="0"/>
              <a:t>for </a:t>
            </a:r>
            <a:r>
              <a:rPr lang="en-US" sz="2000" dirty="0" smtClean="0"/>
              <a:t>cross-compiling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Good Fortran support (parallel builds with modules with </a:t>
            </a:r>
            <a:r>
              <a:rPr lang="en-US" sz="2000" dirty="0" err="1" smtClean="0"/>
              <a:t>src</a:t>
            </a:r>
            <a:r>
              <a:rPr lang="en-US" sz="2000" dirty="0" smtClean="0"/>
              <a:t> =&gt; mod =&gt; object tracking, C/Fortran interoperability, etc.)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0099"/>
                </a:solidFill>
              </a:rPr>
              <a:t>CTest:</a:t>
            </a:r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Parallel </a:t>
            </a:r>
            <a:r>
              <a:rPr lang="en-US" sz="2000" dirty="0"/>
              <a:t>running and scheduling of tests and test </a:t>
            </a:r>
            <a:r>
              <a:rPr lang="en-US" sz="2000" dirty="0" smtClean="0"/>
              <a:t>time-outs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Memory </a:t>
            </a:r>
            <a:r>
              <a:rPr lang="en-US" sz="2000" dirty="0"/>
              <a:t>testing </a:t>
            </a:r>
            <a:r>
              <a:rPr lang="en-US" sz="2000" dirty="0" smtClean="0"/>
              <a:t>(Valgrind)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Line </a:t>
            </a:r>
            <a:r>
              <a:rPr lang="en-US" sz="2000" dirty="0"/>
              <a:t>coverage </a:t>
            </a:r>
            <a:r>
              <a:rPr lang="en-US" sz="2000" dirty="0" smtClean="0"/>
              <a:t>testing (GCC LCOV)</a:t>
            </a:r>
            <a:endParaRPr lang="en-US" sz="2000" dirty="0"/>
          </a:p>
          <a:p>
            <a:pPr lvl="2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000" dirty="0" smtClean="0"/>
              <a:t>Better </a:t>
            </a:r>
            <a:r>
              <a:rPr lang="en-US" sz="2000" dirty="0"/>
              <a:t>integration between the test system and the build </a:t>
            </a:r>
            <a:r>
              <a:rPr lang="en-US" sz="2000" dirty="0" smtClean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211169156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TriBITS?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3675" y="786948"/>
            <a:ext cx="8756650" cy="575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lvl="1" indent="-28575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Framework for large, distributed multi-repository CMake projects</a:t>
            </a:r>
          </a:p>
          <a:p>
            <a:pPr lvl="1" indent="-28575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Reduce </a:t>
            </a:r>
            <a:r>
              <a:rPr lang="en-US" sz="2800" dirty="0"/>
              <a:t>boiler-plate CMake </a:t>
            </a:r>
            <a:r>
              <a:rPr lang="en-US" sz="2800" dirty="0" smtClean="0"/>
              <a:t>code and enforce consistency </a:t>
            </a:r>
            <a:r>
              <a:rPr lang="en-US" sz="2800" dirty="0"/>
              <a:t>across large distributed </a:t>
            </a:r>
            <a:r>
              <a:rPr lang="en-US" sz="2800" dirty="0" smtClean="0"/>
              <a:t>projects</a:t>
            </a:r>
            <a:endParaRPr lang="en-US" sz="2800" dirty="0"/>
          </a:p>
          <a:p>
            <a:pPr lvl="1" indent="-28575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Subproject dependencies and namespacing architecture (packages)</a:t>
            </a:r>
          </a:p>
          <a:p>
            <a:pPr lvl="1" indent="-28575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Automatic package dependency handling</a:t>
            </a:r>
            <a:endParaRPr lang="en-US" sz="2800" dirty="0"/>
          </a:p>
          <a:p>
            <a:pPr lvl="1" indent="-28575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Additional </a:t>
            </a:r>
            <a:r>
              <a:rPr lang="en-US" sz="2800" dirty="0"/>
              <a:t>tools </a:t>
            </a:r>
            <a:r>
              <a:rPr lang="en-US" sz="2800" dirty="0" smtClean="0"/>
              <a:t>for agile </a:t>
            </a:r>
            <a:r>
              <a:rPr lang="en-US" sz="2800" dirty="0"/>
              <a:t>software development </a:t>
            </a:r>
            <a:r>
              <a:rPr lang="en-US" sz="2800" dirty="0" smtClean="0"/>
              <a:t>processes (e.g. Continuous Integration (CI))</a:t>
            </a:r>
            <a:endParaRPr lang="en-US" sz="2800" dirty="0"/>
          </a:p>
          <a:p>
            <a:pPr lvl="1" indent="-28575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Additional </a:t>
            </a:r>
            <a:r>
              <a:rPr lang="en-US" sz="2800" dirty="0"/>
              <a:t>functionality missing in raw </a:t>
            </a:r>
            <a:r>
              <a:rPr lang="en-US" sz="2800" dirty="0" smtClean="0"/>
              <a:t>CMake</a:t>
            </a:r>
            <a:endParaRPr lang="en-US" sz="2800" dirty="0"/>
          </a:p>
          <a:p>
            <a:pPr lvl="1" indent="-285750">
              <a:spcBef>
                <a:spcPts val="12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Change default </a:t>
            </a:r>
            <a:r>
              <a:rPr lang="en-US" sz="2800" dirty="0"/>
              <a:t>CMake behavior when </a:t>
            </a:r>
            <a:r>
              <a:rPr lang="en-US" sz="2800" dirty="0" smtClean="0"/>
              <a:t>necessary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5273174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31"/>
          <p:cNvSpPr txBox="1">
            <a:spLocks noChangeArrowheads="1"/>
          </p:cNvSpPr>
          <p:nvPr/>
        </p:nvSpPr>
        <p:spPr bwMode="auto">
          <a:xfrm>
            <a:off x="78615" y="2955657"/>
            <a:ext cx="8803772" cy="74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5401" tIns="62700" rIns="125401" bIns="62700">
            <a:sp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Raw CMake vs. TriBITS</a:t>
            </a:r>
          </a:p>
        </p:txBody>
      </p:sp>
    </p:spTree>
    <p:extLst>
      <p:ext uri="{BB962C8B-B14F-4D97-AF65-F5344CB8AC3E}">
        <p14:creationId xmlns:p14="http://schemas.microsoft.com/office/powerpoint/2010/main" val="3133893353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Raw CMakeLists.txt File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46560" y="702245"/>
            <a:ext cx="7565940" cy="590674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7" tIns="44450" rIns="90487" bIns="44450">
            <a:spAutoFit/>
          </a:bodyPr>
          <a:lstStyle/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solidFill>
                  <a:srgbClr val="002A7E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# Build and install library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SET(HEADERS hello_world_lib.hpp)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SET(SOURCES hello_world_lib.cpp)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ADD_LIBRARY(hello_world_lib ${SOURCES})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INSTALL(TARGETS hello_world_lib DESTINATION lib)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INSTALL(FILES ${HEADERS} DESTINATION include)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endParaRPr lang="en-US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solidFill>
                  <a:srgbClr val="002A7E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# Build and install user executable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ADD_EXECUTABLE(hello_world hello_world_main.cpp)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TARGET_LINK_LIBRARIES(hello_world hello_world_lib)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INSTALL(TARGETS hello_world DESTINATION bin)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endParaRPr lang="en-US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solidFill>
                  <a:srgbClr val="002A7E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# Test the executable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ADD_TEST(test ${CMAKE_CURRENT_BINARY_DIR}/hello_world)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SET_TESTS_PROPERTIES(test PROPERTIES PASS_REGULAR_EXPRESSION "Hello World")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endParaRPr lang="en-US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solidFill>
                  <a:srgbClr val="002A7E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# Build and run some unit tests  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ADD_EXECUTABLE(unit_tests hello_world_unit_tests.cpp)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TARGET_LINK_LIBRARIES(unit_tests hello_world_lib)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ADD_TEST(unit_test ${CMAKE_CURRENT_BINARY_DIR}/unit_tests)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SET_TESTS_PROPERTIES(unit_test  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PROPERTIES PASS_REGULAR_EXPRESSION "All unit tests passed")</a:t>
            </a:r>
          </a:p>
        </p:txBody>
      </p:sp>
    </p:spTree>
    <p:extLst>
      <p:ext uri="{BB962C8B-B14F-4D97-AF65-F5344CB8AC3E}">
        <p14:creationId xmlns:p14="http://schemas.microsoft.com/office/powerpoint/2010/main" val="2632381414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24259" y="126170"/>
            <a:ext cx="8526065" cy="381000"/>
          </a:xfrm>
        </p:spPr>
        <p:txBody>
          <a:bodyPr/>
          <a:lstStyle/>
          <a:p>
            <a:r>
              <a:rPr lang="en-US" altLang="en-US" dirty="0" smtClean="0"/>
              <a:t>TriBITS Package CMakeList.txt File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4690" y="3787904"/>
            <a:ext cx="7988550" cy="2675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/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Library linking automatically handled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Avoid duplication and boiler-plate code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Fewer commands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Install by default (most common)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2800" dirty="0" smtClean="0"/>
              <a:t>Automatic namespacing of test &amp; exec names</a:t>
            </a:r>
          </a:p>
          <a:p>
            <a:pPr lvl="1" indent="-285750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23525" y="866206"/>
            <a:ext cx="6682625" cy="258275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7" tIns="44450" rIns="90487" bIns="44450">
            <a:spAutoFit/>
          </a:bodyPr>
          <a:lstStyle/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TRIBITS_PACKAGE(HelloWorld)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TRIBITS_ADD_LIBRARY(hello_world_lib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  HEADERS hello_world_lib.hpp SOURCES hello_world_lib.cpp)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TRIBITS_ADD_EXECUTABLE(hello_world NOEXEPREFIX SOURCES hello_world_main.cpp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  INSTALLABLE)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TRIBITS_ADD_TEST(hello_world NOEXEPREFIX PASS_REGULAR_EXPRESSION "Hello World")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TRIBITS_ADD_EXECUTABLE_AND_TEST(unit_tests SOURCES hello_world_unit_tests.cpp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  PASS_REGULAR_EXPRESSION "All unit tests passed")</a:t>
            </a:r>
          </a:p>
          <a:p>
            <a:pPr marL="0" lvl="1">
              <a:spcAft>
                <a:spcPts val="0"/>
              </a:spcAft>
              <a:buSzPct val="100000"/>
              <a:defRPr/>
            </a:pP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TRIBITS_PACKAGE_POSTPROCESS()</a:t>
            </a:r>
          </a:p>
        </p:txBody>
      </p:sp>
    </p:spTree>
    <p:extLst>
      <p:ext uri="{BB962C8B-B14F-4D97-AF65-F5344CB8AC3E}">
        <p14:creationId xmlns:p14="http://schemas.microsoft.com/office/powerpoint/2010/main" val="1683910939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31"/>
          <p:cNvSpPr txBox="1">
            <a:spLocks noChangeArrowheads="1"/>
          </p:cNvSpPr>
          <p:nvPr/>
        </p:nvSpPr>
        <p:spPr bwMode="auto">
          <a:xfrm>
            <a:off x="107993" y="2430470"/>
            <a:ext cx="8803772" cy="197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5401" tIns="62700" rIns="125401" bIns="6270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TriBITS Structural Units</a:t>
            </a:r>
          </a:p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and</a:t>
            </a:r>
          </a:p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Meta-Projects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7390504"/>
      </p:ext>
    </p:extLst>
  </p:cSld>
  <p:clrMapOvr>
    <a:masterClrMapping/>
  </p:clrMapOvr>
  <p:transition advTm="75766"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RABARTL@YDZDBOKFUVWXY5MJ" val="3062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25633</TotalTime>
  <Words>1130</Words>
  <Application>Microsoft Office PowerPoint</Application>
  <PresentationFormat>On-screen Show (4:3)</PresentationFormat>
  <Paragraphs>247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Tribal Build, Integrate, and Test System</vt:lpstr>
      <vt:lpstr>PowerPoint Presentation</vt:lpstr>
      <vt:lpstr>PowerPoint Presentation</vt:lpstr>
      <vt:lpstr>Why CMake?</vt:lpstr>
      <vt:lpstr>Why TriBITS?</vt:lpstr>
      <vt:lpstr>PowerPoint Presentation</vt:lpstr>
      <vt:lpstr>Raw CMakeLists.txt File</vt:lpstr>
      <vt:lpstr>TriBITS Package CMakeList.txt File</vt:lpstr>
      <vt:lpstr>PowerPoint Presentation</vt:lpstr>
      <vt:lpstr>TriBITS Structural Units</vt:lpstr>
      <vt:lpstr>Example: VERA Meta-Project, Repositories, Packages &amp; Subpackages</vt:lpstr>
      <vt:lpstr>PowerPoint Presentation</vt:lpstr>
      <vt:lpstr>Package Dependency Structure (Example: Trilinos)</vt:lpstr>
      <vt:lpstr>Package Dependencies.cmake Files</vt:lpstr>
      <vt:lpstr>Pre-Push Testing: Change Epetra</vt:lpstr>
      <vt:lpstr>Pre-Push Testing: Change RTOp</vt:lpstr>
      <vt:lpstr>PowerPoint Presentation</vt:lpstr>
      <vt:lpstr>TriBITS Standard Testing Layers</vt:lpstr>
      <vt:lpstr>Pre-Push CI Testing: checkin-test.py</vt:lpstr>
      <vt:lpstr> Post-Push Testing: TRIBITS_CTEST_DRIVER()</vt:lpstr>
      <vt:lpstr>TriBITS Miscellaneous Facts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32pt</dc:title>
  <dc:creator>Bartlett, Roscoe A</dc:creator>
  <cp:lastModifiedBy>Bartlett, Roscoe A.</cp:lastModifiedBy>
  <cp:revision>3259</cp:revision>
  <dcterms:modified xsi:type="dcterms:W3CDTF">2014-09-12T19:31:33Z</dcterms:modified>
</cp:coreProperties>
</file>